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85" r:id="rId2"/>
    <p:sldId id="274" r:id="rId3"/>
    <p:sldId id="277" r:id="rId4"/>
    <p:sldId id="282" r:id="rId5"/>
    <p:sldId id="283" r:id="rId6"/>
    <p:sldId id="284" r:id="rId7"/>
    <p:sldId id="278" r:id="rId8"/>
    <p:sldId id="279" r:id="rId9"/>
    <p:sldId id="271" r:id="rId10"/>
  </p:sldIdLst>
  <p:sldSz cx="18288000" cy="10287000"/>
  <p:notesSz cx="6858000" cy="9144000"/>
  <p:embeddedFontLst>
    <p:embeddedFont>
      <p:font typeface="Calibri" panose="020F0502020204030204" pitchFamily="3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5FE47-225C-4FB4-A02E-38165F7F0E37}" type="datetimeFigureOut">
              <a:rPr lang="en-US" smtClean="0"/>
              <a:t>1/17/2024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BA633C-7D90-4C76-9E75-3B7CE6E13947}" type="slidenum">
              <a:rPr lang="en-US" smtClean="0"/>
              <a:t>‹#›</a:t>
            </a:fld>
            <a:endParaRPr lang="en-US"/>
          </a:p>
        </p:txBody>
      </p:sp>
    </p:spTree>
    <p:extLst>
      <p:ext uri="{BB962C8B-B14F-4D97-AF65-F5344CB8AC3E}">
        <p14:creationId xmlns:p14="http://schemas.microsoft.com/office/powerpoint/2010/main" val="3924872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5"/>
            <a:ext cx="18288000" cy="10229850"/>
          </a:xfrm>
          <a:prstGeom prst="rect">
            <a:avLst/>
          </a:prstGeom>
        </p:spPr>
      </p:pic>
      <p:sp>
        <p:nvSpPr>
          <p:cNvPr id="3" name="Rounded Rectangle 2"/>
          <p:cNvSpPr/>
          <p:nvPr/>
        </p:nvSpPr>
        <p:spPr>
          <a:xfrm>
            <a:off x="5943600" y="2476500"/>
            <a:ext cx="6934200" cy="1066800"/>
          </a:xfrm>
          <a:prstGeom prst="roundRect">
            <a:avLst/>
          </a:prstGeom>
          <a:solidFill>
            <a:schemeClr val="accent3">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943600" y="2667000"/>
            <a:ext cx="6934200" cy="10668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smtClean="0">
                <a:solidFill>
                  <a:schemeClr val="accent3">
                    <a:lumMod val="50000"/>
                  </a:schemeClr>
                </a:solidFill>
              </a:rPr>
              <a:t>HOẠT ĐỘNG 2</a:t>
            </a:r>
            <a:endParaRPr lang="en-US" sz="4400" b="1">
              <a:solidFill>
                <a:schemeClr val="accent3">
                  <a:lumMod val="50000"/>
                </a:schemeClr>
              </a:solidFill>
            </a:endParaRPr>
          </a:p>
        </p:txBody>
      </p:sp>
      <p:sp>
        <p:nvSpPr>
          <p:cNvPr id="5" name="Rectangle 4"/>
          <p:cNvSpPr/>
          <p:nvPr/>
        </p:nvSpPr>
        <p:spPr>
          <a:xfrm>
            <a:off x="2514600" y="4147602"/>
            <a:ext cx="12649200" cy="2123658"/>
          </a:xfrm>
          <a:prstGeom prst="rect">
            <a:avLst/>
          </a:prstGeom>
        </p:spPr>
        <p:txBody>
          <a:bodyPr wrap="square">
            <a:spAutoFit/>
          </a:bodyPr>
          <a:lstStyle/>
          <a:p>
            <a:pPr algn="ctr">
              <a:lnSpc>
                <a:spcPct val="150000"/>
              </a:lnSpc>
            </a:pPr>
            <a:r>
              <a:rPr lang="vi-VN" sz="4400" b="1">
                <a:solidFill>
                  <a:schemeClr val="accent3">
                    <a:lumMod val="50000"/>
                  </a:schemeClr>
                </a:solidFill>
                <a:latin typeface="Arial" pitchFamily="34" charset="0"/>
                <a:cs typeface="Arial" pitchFamily="34" charset="0"/>
              </a:rPr>
              <a:t>Xác định cách tìm hiểu các thông tin về nghề/ nhóm nghề em quan tâm ở địa phương</a:t>
            </a:r>
            <a:endParaRPr lang="en-US" sz="4400">
              <a:solidFill>
                <a:schemeClr val="accent3">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4964790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38100"/>
            <a:ext cx="18278476" cy="10248900"/>
          </a:xfrm>
          <a:prstGeom prst="rect">
            <a:avLst/>
          </a:prstGeom>
        </p:spPr>
      </p:pic>
      <p:grpSp>
        <p:nvGrpSpPr>
          <p:cNvPr id="3" name="Group 2"/>
          <p:cNvGrpSpPr/>
          <p:nvPr/>
        </p:nvGrpSpPr>
        <p:grpSpPr>
          <a:xfrm>
            <a:off x="6124021" y="2567501"/>
            <a:ext cx="10760989" cy="2674562"/>
            <a:chOff x="762000" y="2411878"/>
            <a:chExt cx="5181600" cy="3060936"/>
          </a:xfrm>
        </p:grpSpPr>
        <p:sp>
          <p:nvSpPr>
            <p:cNvPr id="4" name="Snip Single Corner Rectangle 3"/>
            <p:cNvSpPr/>
            <p:nvPr/>
          </p:nvSpPr>
          <p:spPr>
            <a:xfrm>
              <a:off x="762000" y="2411878"/>
              <a:ext cx="5181600" cy="306093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Single Corner Rectangle 4"/>
            <p:cNvSpPr/>
            <p:nvPr/>
          </p:nvSpPr>
          <p:spPr>
            <a:xfrm>
              <a:off x="762000" y="3314772"/>
              <a:ext cx="5181600" cy="2158042"/>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60385" y="2454484"/>
              <a:ext cx="2769042" cy="646331"/>
            </a:xfrm>
            <a:prstGeom prst="rect">
              <a:avLst/>
            </a:prstGeom>
            <a:noFill/>
          </p:spPr>
          <p:txBody>
            <a:bodyPr wrap="none" rtlCol="0">
              <a:spAutoFit/>
            </a:bodyPr>
            <a:lstStyle/>
            <a:p>
              <a:r>
                <a:rPr lang="en-US" sz="3600" b="1" smtClean="0">
                  <a:solidFill>
                    <a:schemeClr val="bg1"/>
                  </a:solidFill>
                  <a:latin typeface="Arial" pitchFamily="34" charset="0"/>
                  <a:cs typeface="Arial" pitchFamily="34" charset="0"/>
                </a:rPr>
                <a:t>Nhiệm vụ 1</a:t>
              </a:r>
              <a:endParaRPr lang="en-US" sz="3600" b="1">
                <a:solidFill>
                  <a:schemeClr val="bg1"/>
                </a:solidFill>
                <a:latin typeface="Arial" pitchFamily="34" charset="0"/>
                <a:cs typeface="Arial" pitchFamily="34" charset="0"/>
              </a:endParaRPr>
            </a:p>
          </p:txBody>
        </p:sp>
        <p:sp>
          <p:nvSpPr>
            <p:cNvPr id="7" name="Rectangle 6"/>
            <p:cNvSpPr/>
            <p:nvPr/>
          </p:nvSpPr>
          <p:spPr>
            <a:xfrm>
              <a:off x="860385" y="3465053"/>
              <a:ext cx="4863065" cy="1890276"/>
            </a:xfrm>
            <a:prstGeom prst="rect">
              <a:avLst/>
            </a:prstGeom>
          </p:spPr>
          <p:txBody>
            <a:bodyPr wrap="square">
              <a:spAutoFit/>
            </a:bodyPr>
            <a:lstStyle/>
            <a:p>
              <a:pPr algn="just">
                <a:lnSpc>
                  <a:spcPct val="150000"/>
                </a:lnSpc>
              </a:pPr>
              <a:r>
                <a:rPr lang="vi-VN" sz="3600" smtClean="0">
                  <a:latin typeface="Arial" pitchFamily="34" charset="0"/>
                  <a:cs typeface="Arial" pitchFamily="34" charset="0"/>
                </a:rPr>
                <a:t>Chia </a:t>
              </a:r>
              <a:r>
                <a:rPr lang="vi-VN" sz="3600">
                  <a:latin typeface="Arial" pitchFamily="34" charset="0"/>
                  <a:cs typeface="Arial" pitchFamily="34" charset="0"/>
                </a:rPr>
                <a:t>sẻ cách tìm hiểu các thông tin về nghề/ nhóm nghề em quan tâm ở địa </a:t>
              </a:r>
              <a:r>
                <a:rPr lang="vi-VN" sz="3600" smtClean="0">
                  <a:latin typeface="Arial" pitchFamily="34" charset="0"/>
                  <a:cs typeface="Arial" pitchFamily="34" charset="0"/>
                </a:rPr>
                <a:t>phương. </a:t>
              </a:r>
              <a:endParaRPr lang="en-US" sz="3600">
                <a:latin typeface="Arial" pitchFamily="34" charset="0"/>
                <a:cs typeface="Arial" pitchFamily="34" charset="0"/>
              </a:endParaRPr>
            </a:p>
          </p:txBody>
        </p:sp>
      </p:grpSp>
      <p:grpSp>
        <p:nvGrpSpPr>
          <p:cNvPr id="14" name="Group 13"/>
          <p:cNvGrpSpPr/>
          <p:nvPr/>
        </p:nvGrpSpPr>
        <p:grpSpPr>
          <a:xfrm>
            <a:off x="6120718" y="5904669"/>
            <a:ext cx="10760612" cy="3041786"/>
            <a:chOff x="12420600" y="2943531"/>
            <a:chExt cx="5181600" cy="2400658"/>
          </a:xfrm>
        </p:grpSpPr>
        <p:sp>
          <p:nvSpPr>
            <p:cNvPr id="15" name="Snip Single Corner Rectangle 14"/>
            <p:cNvSpPr/>
            <p:nvPr/>
          </p:nvSpPr>
          <p:spPr>
            <a:xfrm>
              <a:off x="12420600" y="2943531"/>
              <a:ext cx="5181600" cy="165168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nip Single Corner Rectangle 15"/>
            <p:cNvSpPr/>
            <p:nvPr/>
          </p:nvSpPr>
          <p:spPr>
            <a:xfrm>
              <a:off x="12420600" y="3589863"/>
              <a:ext cx="5181600" cy="1421525"/>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513928" y="3039774"/>
              <a:ext cx="1139163" cy="646331"/>
            </a:xfrm>
            <a:prstGeom prst="rect">
              <a:avLst/>
            </a:prstGeom>
            <a:noFill/>
          </p:spPr>
          <p:txBody>
            <a:bodyPr wrap="none" rtlCol="0">
              <a:spAutoFit/>
            </a:bodyPr>
            <a:lstStyle/>
            <a:p>
              <a:r>
                <a:rPr lang="en-US" sz="3600" b="1" smtClean="0">
                  <a:solidFill>
                    <a:schemeClr val="bg1"/>
                  </a:solidFill>
                  <a:latin typeface="Arial" pitchFamily="34" charset="0"/>
                  <a:cs typeface="Arial" pitchFamily="34" charset="0"/>
                </a:rPr>
                <a:t>Nhiệm vụ </a:t>
              </a:r>
              <a:r>
                <a:rPr lang="vi-VN" sz="3600" b="1" smtClean="0">
                  <a:solidFill>
                    <a:schemeClr val="bg1"/>
                  </a:solidFill>
                  <a:latin typeface="Arial" pitchFamily="34" charset="0"/>
                  <a:cs typeface="Arial" pitchFamily="34" charset="0"/>
                </a:rPr>
                <a:t>2</a:t>
              </a:r>
              <a:endParaRPr lang="en-US" sz="3600" b="1">
                <a:solidFill>
                  <a:schemeClr val="bg1"/>
                </a:solidFill>
                <a:latin typeface="Arial" pitchFamily="34" charset="0"/>
                <a:cs typeface="Arial" pitchFamily="34" charset="0"/>
              </a:endParaRPr>
            </a:p>
          </p:txBody>
        </p:sp>
        <p:sp>
          <p:nvSpPr>
            <p:cNvPr id="18" name="Rectangle 17"/>
            <p:cNvSpPr/>
            <p:nvPr/>
          </p:nvSpPr>
          <p:spPr>
            <a:xfrm>
              <a:off x="12513928" y="3589863"/>
              <a:ext cx="4859199" cy="1754326"/>
            </a:xfrm>
            <a:prstGeom prst="rect">
              <a:avLst/>
            </a:prstGeom>
          </p:spPr>
          <p:txBody>
            <a:bodyPr wrap="square">
              <a:spAutoFit/>
            </a:bodyPr>
            <a:lstStyle/>
            <a:p>
              <a:pPr>
                <a:lnSpc>
                  <a:spcPct val="150000"/>
                </a:lnSpc>
              </a:pPr>
              <a:r>
                <a:rPr lang="vi-VN" sz="3600" smtClean="0"/>
                <a:t>Xác </a:t>
              </a:r>
              <a:r>
                <a:rPr lang="vi-VN" sz="3600"/>
                <a:t>định cách tìm hiểu những thông tin và yêu cầu cơ bản của từng nhóm nghề ở địa phương.</a:t>
              </a:r>
              <a:endParaRPr lang="en-US" sz="3600"/>
            </a:p>
          </p:txBody>
        </p:sp>
      </p:grpSp>
      <p:grpSp>
        <p:nvGrpSpPr>
          <p:cNvPr id="24" name="Group 23"/>
          <p:cNvGrpSpPr/>
          <p:nvPr/>
        </p:nvGrpSpPr>
        <p:grpSpPr>
          <a:xfrm>
            <a:off x="1102081" y="2837003"/>
            <a:ext cx="4419600" cy="1685985"/>
            <a:chOff x="731373" y="2837003"/>
            <a:chExt cx="4419600" cy="1685985"/>
          </a:xfrm>
        </p:grpSpPr>
        <p:sp>
          <p:nvSpPr>
            <p:cNvPr id="19" name="Frame 18"/>
            <p:cNvSpPr/>
            <p:nvPr/>
          </p:nvSpPr>
          <p:spPr>
            <a:xfrm>
              <a:off x="731373" y="2837003"/>
              <a:ext cx="4419600" cy="1685985"/>
            </a:xfrm>
            <a:prstGeom prst="fram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1111606" y="3302046"/>
              <a:ext cx="3746538" cy="707886"/>
            </a:xfrm>
            <a:prstGeom prst="rect">
              <a:avLst/>
            </a:prstGeom>
            <a:noFill/>
          </p:spPr>
          <p:txBody>
            <a:bodyPr wrap="none" rtlCol="0">
              <a:spAutoFit/>
            </a:bodyPr>
            <a:lstStyle/>
            <a:p>
              <a:r>
                <a:rPr lang="vi-VN" sz="4000" b="1" smtClean="0"/>
                <a:t>HOẠT ĐỘNG 2</a:t>
              </a:r>
              <a:endParaRPr lang="en-US" sz="4000" b="1"/>
            </a:p>
          </p:txBody>
        </p:sp>
      </p:grpSp>
    </p:spTree>
    <p:extLst>
      <p:ext uri="{BB962C8B-B14F-4D97-AF65-F5344CB8AC3E}">
        <p14:creationId xmlns:p14="http://schemas.microsoft.com/office/powerpoint/2010/main" val="42019203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657600" y="0"/>
            <a:ext cx="10744201"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638800" y="1409700"/>
            <a:ext cx="11125201"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76676" y="38100"/>
            <a:ext cx="10515600" cy="1754326"/>
          </a:xfrm>
          <a:prstGeom prst="rect">
            <a:avLst/>
          </a:prstGeom>
        </p:spPr>
        <p:txBody>
          <a:bodyPr wrap="square">
            <a:spAutoFit/>
          </a:bodyPr>
          <a:lstStyle/>
          <a:p>
            <a:pPr algn="ctr">
              <a:lnSpc>
                <a:spcPct val="150000"/>
              </a:lnSpc>
            </a:pPr>
            <a:r>
              <a:rPr lang="vi-VN" sz="3600" b="1" u="sng" smtClean="0">
                <a:latin typeface="Arial" pitchFamily="34" charset="0"/>
                <a:cs typeface="Arial" pitchFamily="34" charset="0"/>
              </a:rPr>
              <a:t>NV1</a:t>
            </a:r>
            <a:r>
              <a:rPr lang="vi-VN" sz="3600" b="1" smtClean="0">
                <a:latin typeface="Arial" pitchFamily="34" charset="0"/>
                <a:cs typeface="Arial" pitchFamily="34" charset="0"/>
              </a:rPr>
              <a:t>. Chia </a:t>
            </a:r>
            <a:r>
              <a:rPr lang="vi-VN" sz="3600" b="1">
                <a:latin typeface="Arial" pitchFamily="34" charset="0"/>
                <a:cs typeface="Arial" pitchFamily="34" charset="0"/>
              </a:rPr>
              <a:t>sẻ cách tìm hiểu các thông tin về nghề/ nhóm nghề em quan tâm ở địa phương. </a:t>
            </a:r>
            <a:endParaRPr lang="en-US" sz="3600" b="1">
              <a:latin typeface="Arial" pitchFamily="34" charset="0"/>
              <a:cs typeface="Arial" pitchFamily="34" charset="0"/>
            </a:endParaRPr>
          </a:p>
        </p:txBody>
      </p:sp>
      <p:grpSp>
        <p:nvGrpSpPr>
          <p:cNvPr id="10" name="Group 9"/>
          <p:cNvGrpSpPr/>
          <p:nvPr/>
        </p:nvGrpSpPr>
        <p:grpSpPr>
          <a:xfrm>
            <a:off x="1257298" y="1918889"/>
            <a:ext cx="15478127" cy="3058384"/>
            <a:chOff x="1285873" y="2104166"/>
            <a:chExt cx="15478127" cy="3058384"/>
          </a:xfrm>
        </p:grpSpPr>
        <p:sp>
          <p:nvSpPr>
            <p:cNvPr id="7" name="Rectangle 6"/>
            <p:cNvSpPr/>
            <p:nvPr/>
          </p:nvSpPr>
          <p:spPr>
            <a:xfrm>
              <a:off x="1285873" y="2463533"/>
              <a:ext cx="15478127" cy="2699017"/>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1285874" y="2104166"/>
              <a:ext cx="4338638" cy="718731"/>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vi-VN" sz="3600" b="1" smtClean="0"/>
                <a:t>Thảo luận cặp đôi</a:t>
              </a:r>
              <a:endParaRPr lang="en-US" sz="3600" b="1"/>
            </a:p>
          </p:txBody>
        </p:sp>
        <p:sp>
          <p:nvSpPr>
            <p:cNvPr id="9" name="Rectangle 8"/>
            <p:cNvSpPr/>
            <p:nvPr/>
          </p:nvSpPr>
          <p:spPr>
            <a:xfrm>
              <a:off x="1524000" y="2762473"/>
              <a:ext cx="14911387" cy="2308324"/>
            </a:xfrm>
            <a:prstGeom prst="rect">
              <a:avLst/>
            </a:prstGeom>
          </p:spPr>
          <p:txBody>
            <a:bodyPr wrap="square">
              <a:spAutoFit/>
            </a:bodyPr>
            <a:lstStyle/>
            <a:p>
              <a:pPr marL="742950" indent="-742950">
                <a:lnSpc>
                  <a:spcPct val="200000"/>
                </a:lnSpc>
                <a:buFont typeface="+mj-lt"/>
                <a:buAutoNum type="arabicPeriod"/>
              </a:pPr>
              <a:r>
                <a:rPr lang="en-US" sz="3600" i="1" smtClean="0">
                  <a:latin typeface="Arial" pitchFamily="34" charset="0"/>
                  <a:cs typeface="Arial" pitchFamily="34" charset="0"/>
                </a:rPr>
                <a:t>Nêu </a:t>
              </a:r>
              <a:r>
                <a:rPr lang="en-US" sz="3600" i="1">
                  <a:latin typeface="Arial" pitchFamily="34" charset="0"/>
                  <a:cs typeface="Arial" pitchFamily="34" charset="0"/>
                </a:rPr>
                <a:t>những cách em đã thực hiện khi tìm hiểu các thông tin về nghề?</a:t>
              </a:r>
              <a:endParaRPr lang="en-US" sz="3600">
                <a:latin typeface="Arial" pitchFamily="34" charset="0"/>
                <a:cs typeface="Arial" pitchFamily="34" charset="0"/>
              </a:endParaRPr>
            </a:p>
            <a:p>
              <a:pPr marL="742950" indent="-742950">
                <a:lnSpc>
                  <a:spcPct val="200000"/>
                </a:lnSpc>
                <a:buFont typeface="+mj-lt"/>
                <a:buAutoNum type="arabicPeriod"/>
              </a:pPr>
              <a:r>
                <a:rPr lang="en-US" sz="3600" i="1" smtClean="0">
                  <a:latin typeface="Arial" pitchFamily="34" charset="0"/>
                  <a:cs typeface="Arial" pitchFamily="34" charset="0"/>
                </a:rPr>
                <a:t>Cách </a:t>
              </a:r>
              <a:r>
                <a:rPr lang="en-US" sz="3600" i="1">
                  <a:latin typeface="Arial" pitchFamily="34" charset="0"/>
                  <a:cs typeface="Arial" pitchFamily="34" charset="0"/>
                </a:rPr>
                <a:t>nào đã giúp em thu thập được thông tin chính xác, hiệu quả?</a:t>
              </a:r>
              <a:endParaRPr lang="en-US" sz="3600">
                <a:latin typeface="Arial" pitchFamily="34" charset="0"/>
                <a:cs typeface="Arial" pitchFamily="34" charset="0"/>
              </a:endParaRPr>
            </a:p>
          </p:txBody>
        </p:sp>
      </p:grpSp>
      <p:sp>
        <p:nvSpPr>
          <p:cNvPr id="11" name="Rectangle 10"/>
          <p:cNvSpPr/>
          <p:nvPr/>
        </p:nvSpPr>
        <p:spPr>
          <a:xfrm>
            <a:off x="4171951" y="5448300"/>
            <a:ext cx="12544424" cy="3416320"/>
          </a:xfrm>
          <a:prstGeom prst="rect">
            <a:avLst/>
          </a:prstGeom>
        </p:spPr>
        <p:txBody>
          <a:bodyPr wrap="square">
            <a:spAutoFit/>
          </a:bodyPr>
          <a:lstStyle/>
          <a:p>
            <a:pPr>
              <a:lnSpc>
                <a:spcPct val="150000"/>
              </a:lnSpc>
            </a:pPr>
            <a:r>
              <a:rPr lang="en-US" sz="3600" b="1" i="1" u="sng">
                <a:solidFill>
                  <a:schemeClr val="accent5">
                    <a:lumMod val="50000"/>
                  </a:schemeClr>
                </a:solidFill>
                <a:latin typeface="Arial" pitchFamily="34" charset="0"/>
                <a:cs typeface="Arial" pitchFamily="34" charset="0"/>
              </a:rPr>
              <a:t>Gợi </a:t>
            </a:r>
            <a:r>
              <a:rPr lang="en-US" sz="3600" b="1" i="1" u="sng" smtClean="0">
                <a:solidFill>
                  <a:schemeClr val="accent5">
                    <a:lumMod val="50000"/>
                  </a:schemeClr>
                </a:solidFill>
                <a:latin typeface="Arial" pitchFamily="34" charset="0"/>
                <a:cs typeface="Arial" pitchFamily="34" charset="0"/>
              </a:rPr>
              <a:t>ý</a:t>
            </a:r>
            <a:r>
              <a:rPr lang="vi-VN" sz="3600" b="1" i="1" u="sng" smtClean="0">
                <a:solidFill>
                  <a:schemeClr val="accent5">
                    <a:lumMod val="50000"/>
                  </a:schemeClr>
                </a:solidFill>
                <a:latin typeface="Arial" pitchFamily="34" charset="0"/>
                <a:cs typeface="Arial" pitchFamily="34" charset="0"/>
              </a:rPr>
              <a:t> cách tìm hiểu thông tin</a:t>
            </a:r>
            <a:r>
              <a:rPr lang="en-US" sz="3600" b="1" smtClean="0">
                <a:solidFill>
                  <a:schemeClr val="accent5">
                    <a:lumMod val="50000"/>
                  </a:schemeClr>
                </a:solidFill>
                <a:latin typeface="Arial" pitchFamily="34" charset="0"/>
                <a:cs typeface="Arial" pitchFamily="34" charset="0"/>
              </a:rPr>
              <a:t>:</a:t>
            </a:r>
            <a:endParaRPr lang="en-US" sz="3600" b="1">
              <a:solidFill>
                <a:schemeClr val="accent5">
                  <a:lumMod val="50000"/>
                </a:schemeClr>
              </a:solidFill>
              <a:latin typeface="Arial" pitchFamily="34" charset="0"/>
              <a:cs typeface="Arial" pitchFamily="34" charset="0"/>
            </a:endParaRPr>
          </a:p>
          <a:p>
            <a:pPr marL="571500" indent="-571500">
              <a:lnSpc>
                <a:spcPct val="150000"/>
              </a:lnSpc>
              <a:buFont typeface="Wingdings" pitchFamily="2" charset="2"/>
              <a:buChar char="Ø"/>
            </a:pPr>
            <a:r>
              <a:rPr lang="en-US" sz="3600" smtClean="0">
                <a:solidFill>
                  <a:schemeClr val="accent5">
                    <a:lumMod val="50000"/>
                  </a:schemeClr>
                </a:solidFill>
                <a:latin typeface="Arial" pitchFamily="34" charset="0"/>
                <a:cs typeface="Arial" pitchFamily="34" charset="0"/>
              </a:rPr>
              <a:t>Đến </a:t>
            </a:r>
            <a:r>
              <a:rPr lang="en-US" sz="3600">
                <a:solidFill>
                  <a:schemeClr val="accent5">
                    <a:lumMod val="50000"/>
                  </a:schemeClr>
                </a:solidFill>
                <a:latin typeface="Arial" pitchFamily="34" charset="0"/>
                <a:cs typeface="Arial" pitchFamily="34" charset="0"/>
              </a:rPr>
              <a:t>trực tiếp hỏi những người làm nghề/ nhóm nghề đó.</a:t>
            </a:r>
          </a:p>
          <a:p>
            <a:pPr marL="571500" indent="-571500">
              <a:lnSpc>
                <a:spcPct val="150000"/>
              </a:lnSpc>
              <a:buFont typeface="Wingdings" pitchFamily="2" charset="2"/>
              <a:buChar char="Ø"/>
            </a:pPr>
            <a:r>
              <a:rPr lang="en-US" sz="3600" smtClean="0">
                <a:solidFill>
                  <a:schemeClr val="accent5">
                    <a:lumMod val="50000"/>
                  </a:schemeClr>
                </a:solidFill>
                <a:latin typeface="Arial" pitchFamily="34" charset="0"/>
                <a:cs typeface="Arial" pitchFamily="34" charset="0"/>
              </a:rPr>
              <a:t>Tìm </a:t>
            </a:r>
            <a:r>
              <a:rPr lang="en-US" sz="3600">
                <a:solidFill>
                  <a:schemeClr val="accent5">
                    <a:lumMod val="50000"/>
                  </a:schemeClr>
                </a:solidFill>
                <a:latin typeface="Arial" pitchFamily="34" charset="0"/>
                <a:cs typeface="Arial" pitchFamily="34" charset="0"/>
              </a:rPr>
              <a:t>hiểu qua thông tin báo đài.</a:t>
            </a:r>
          </a:p>
          <a:p>
            <a:pPr marL="571500" indent="-571500">
              <a:lnSpc>
                <a:spcPct val="150000"/>
              </a:lnSpc>
              <a:buFont typeface="Wingdings" pitchFamily="2" charset="2"/>
              <a:buChar char="Ø"/>
            </a:pPr>
            <a:r>
              <a:rPr lang="en-US" sz="3600" smtClean="0">
                <a:solidFill>
                  <a:schemeClr val="accent5">
                    <a:lumMod val="50000"/>
                  </a:schemeClr>
                </a:solidFill>
                <a:latin typeface="Arial" pitchFamily="34" charset="0"/>
                <a:cs typeface="Arial" pitchFamily="34" charset="0"/>
              </a:rPr>
              <a:t>Hỏi </a:t>
            </a:r>
            <a:r>
              <a:rPr lang="en-US" sz="3600">
                <a:solidFill>
                  <a:schemeClr val="accent5">
                    <a:lumMod val="50000"/>
                  </a:schemeClr>
                </a:solidFill>
                <a:latin typeface="Arial" pitchFamily="34" charset="0"/>
                <a:cs typeface="Arial" pitchFamily="34" charset="0"/>
              </a:rPr>
              <a:t>người thân, bạn bè…</a:t>
            </a:r>
          </a:p>
        </p:txBody>
      </p:sp>
    </p:spTree>
    <p:extLst>
      <p:ext uri="{BB962C8B-B14F-4D97-AF65-F5344CB8AC3E}">
        <p14:creationId xmlns:p14="http://schemas.microsoft.com/office/powerpoint/2010/main" val="3552982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657600" y="0"/>
            <a:ext cx="10744201"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638800" y="1409700"/>
            <a:ext cx="11125201"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76676" y="38100"/>
            <a:ext cx="10515600" cy="1754326"/>
          </a:xfrm>
          <a:prstGeom prst="rect">
            <a:avLst/>
          </a:prstGeom>
        </p:spPr>
        <p:txBody>
          <a:bodyPr wrap="square">
            <a:spAutoFit/>
          </a:bodyPr>
          <a:lstStyle/>
          <a:p>
            <a:pPr algn="ctr">
              <a:lnSpc>
                <a:spcPct val="150000"/>
              </a:lnSpc>
            </a:pPr>
            <a:r>
              <a:rPr lang="vi-VN" sz="3600" b="1" u="sng" smtClean="0">
                <a:latin typeface="Arial" pitchFamily="34" charset="0"/>
                <a:cs typeface="Arial" pitchFamily="34" charset="0"/>
              </a:rPr>
              <a:t>NV2</a:t>
            </a:r>
            <a:r>
              <a:rPr lang="vi-VN" sz="3600" b="1">
                <a:latin typeface="Arial" pitchFamily="34" charset="0"/>
                <a:cs typeface="Arial" pitchFamily="34" charset="0"/>
              </a:rPr>
              <a:t>. Cách tìm hiểu những thông tin và yêu cầu cơ bản của từng nhóm nghề ở địa phương</a:t>
            </a:r>
            <a:endParaRPr lang="en-US" sz="3600" b="1">
              <a:latin typeface="Arial" pitchFamily="34" charset="0"/>
              <a:cs typeface="Arial" pitchFamily="34" charset="0"/>
            </a:endParaRPr>
          </a:p>
        </p:txBody>
      </p:sp>
      <p:grpSp>
        <p:nvGrpSpPr>
          <p:cNvPr id="10" name="Group 9"/>
          <p:cNvGrpSpPr/>
          <p:nvPr/>
        </p:nvGrpSpPr>
        <p:grpSpPr>
          <a:xfrm>
            <a:off x="1290636" y="1918889"/>
            <a:ext cx="15478127" cy="6024127"/>
            <a:chOff x="1285873" y="2104166"/>
            <a:chExt cx="15478127" cy="6024127"/>
          </a:xfrm>
        </p:grpSpPr>
        <p:sp>
          <p:nvSpPr>
            <p:cNvPr id="7" name="Rectangle 6"/>
            <p:cNvSpPr/>
            <p:nvPr/>
          </p:nvSpPr>
          <p:spPr>
            <a:xfrm>
              <a:off x="1285873" y="2463532"/>
              <a:ext cx="15478127" cy="5664761"/>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1285874" y="2104166"/>
              <a:ext cx="4338638" cy="718731"/>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vi-VN" sz="3600" b="1" smtClean="0"/>
                <a:t>Thảo luận nhóm:</a:t>
              </a:r>
              <a:endParaRPr lang="en-US" sz="3600" b="1"/>
            </a:p>
          </p:txBody>
        </p:sp>
        <p:sp>
          <p:nvSpPr>
            <p:cNvPr id="9" name="Rectangle 8"/>
            <p:cNvSpPr/>
            <p:nvPr/>
          </p:nvSpPr>
          <p:spPr>
            <a:xfrm>
              <a:off x="1524000" y="2714848"/>
              <a:ext cx="14911387" cy="2136419"/>
            </a:xfrm>
            <a:prstGeom prst="rect">
              <a:avLst/>
            </a:prstGeom>
          </p:spPr>
          <p:txBody>
            <a:bodyPr wrap="square">
              <a:spAutoFit/>
            </a:bodyPr>
            <a:lstStyle/>
            <a:p>
              <a:pPr>
                <a:lnSpc>
                  <a:spcPct val="200000"/>
                </a:lnSpc>
              </a:pPr>
              <a:r>
                <a:rPr lang="vi-VN" sz="3600" i="1" smtClean="0">
                  <a:latin typeface="Arial" pitchFamily="34" charset="0"/>
                  <a:cs typeface="Arial" pitchFamily="34" charset="0"/>
                </a:rPr>
                <a:t>Xác </a:t>
              </a:r>
              <a:r>
                <a:rPr lang="vi-VN" sz="3600" i="1">
                  <a:latin typeface="Arial" pitchFamily="34" charset="0"/>
                  <a:cs typeface="Arial" pitchFamily="34" charset="0"/>
                </a:rPr>
                <a:t>định cách tìm hiểu, thu thập các thông tin về</a:t>
              </a:r>
              <a:r>
                <a:rPr lang="vi-VN" sz="3600" i="1" smtClean="0">
                  <a:latin typeface="Arial" pitchFamily="34" charset="0"/>
                  <a:cs typeface="Arial" pitchFamily="34" charset="0"/>
                </a:rPr>
                <a:t>:</a:t>
              </a:r>
            </a:p>
            <a:p>
              <a:pPr>
                <a:lnSpc>
                  <a:spcPct val="200000"/>
                </a:lnSpc>
              </a:pPr>
              <a:endParaRPr lang="en-US" sz="3600">
                <a:latin typeface="Arial" pitchFamily="34" charset="0"/>
                <a:cs typeface="Arial" pitchFamily="34" charset="0"/>
              </a:endParaRPr>
            </a:p>
          </p:txBody>
        </p:sp>
      </p:grpSp>
      <p:sp>
        <p:nvSpPr>
          <p:cNvPr id="12" name="Rectangle 11"/>
          <p:cNvSpPr/>
          <p:nvPr/>
        </p:nvSpPr>
        <p:spPr>
          <a:xfrm>
            <a:off x="1495425" y="3695700"/>
            <a:ext cx="14911387" cy="4247317"/>
          </a:xfrm>
          <a:prstGeom prst="rect">
            <a:avLst/>
          </a:prstGeom>
        </p:spPr>
        <p:txBody>
          <a:bodyPr wrap="square">
            <a:spAutoFit/>
          </a:bodyPr>
          <a:lstStyle/>
          <a:p>
            <a:pPr marL="571500" indent="-571500">
              <a:lnSpc>
                <a:spcPct val="150000"/>
              </a:lnSpc>
              <a:buFont typeface="Wingdings" pitchFamily="2" charset="2"/>
              <a:buChar char="Ø"/>
            </a:pPr>
            <a:r>
              <a:rPr lang="en-US" sz="3600" i="1" smtClean="0">
                <a:latin typeface="Arial" pitchFamily="34" charset="0"/>
                <a:cs typeface="Arial" pitchFamily="34" charset="0"/>
              </a:rPr>
              <a:t>Những </a:t>
            </a:r>
            <a:r>
              <a:rPr lang="en-US" sz="3600" i="1">
                <a:latin typeface="Arial" pitchFamily="34" charset="0"/>
                <a:cs typeface="Arial" pitchFamily="34" charset="0"/>
              </a:rPr>
              <a:t>đặc điểm cơ bản của nghề/ nhóm nghề ở địa phương.</a:t>
            </a:r>
            <a:endParaRPr lang="en-US" sz="3600">
              <a:latin typeface="Arial" pitchFamily="34" charset="0"/>
              <a:cs typeface="Arial" pitchFamily="34" charset="0"/>
            </a:endParaRPr>
          </a:p>
          <a:p>
            <a:pPr marL="571500" indent="-571500">
              <a:lnSpc>
                <a:spcPct val="150000"/>
              </a:lnSpc>
              <a:buFont typeface="Wingdings" pitchFamily="2" charset="2"/>
              <a:buChar char="Ø"/>
            </a:pPr>
            <a:r>
              <a:rPr lang="en-US" sz="3600" i="1" smtClean="0">
                <a:latin typeface="Arial" pitchFamily="34" charset="0"/>
                <a:cs typeface="Arial" pitchFamily="34" charset="0"/>
              </a:rPr>
              <a:t>Yêu </a:t>
            </a:r>
            <a:r>
              <a:rPr lang="en-US" sz="3600" i="1">
                <a:latin typeface="Arial" pitchFamily="34" charset="0"/>
                <a:cs typeface="Arial" pitchFamily="34" charset="0"/>
              </a:rPr>
              <a:t>cầu về phẩm chất, năng lực của nghề/ nhóm nghề đối với người lao động ở địa phương.</a:t>
            </a:r>
            <a:endParaRPr lang="en-US" sz="3600">
              <a:latin typeface="Arial" pitchFamily="34" charset="0"/>
              <a:cs typeface="Arial" pitchFamily="34" charset="0"/>
            </a:endParaRPr>
          </a:p>
          <a:p>
            <a:pPr marL="571500" indent="-571500">
              <a:lnSpc>
                <a:spcPct val="150000"/>
              </a:lnSpc>
              <a:buFont typeface="Wingdings" pitchFamily="2" charset="2"/>
              <a:buChar char="Ø"/>
            </a:pPr>
            <a:r>
              <a:rPr lang="en-US" sz="3600" i="1" smtClean="0">
                <a:latin typeface="Arial" pitchFamily="34" charset="0"/>
                <a:cs typeface="Arial" pitchFamily="34" charset="0"/>
              </a:rPr>
              <a:t>Những </a:t>
            </a:r>
            <a:r>
              <a:rPr lang="en-US" sz="3600" i="1">
                <a:latin typeface="Arial" pitchFamily="34" charset="0"/>
                <a:cs typeface="Arial" pitchFamily="34" charset="0"/>
              </a:rPr>
              <a:t>điều kiện đảm bảo an toàn, sức khoẻ nghề nghiệp trong từng nhóm nghề.</a:t>
            </a:r>
            <a:endParaRPr lang="en-US" sz="3600">
              <a:latin typeface="Arial" pitchFamily="34" charset="0"/>
              <a:cs typeface="Arial" pitchFamily="34" charset="0"/>
            </a:endParaRPr>
          </a:p>
        </p:txBody>
      </p:sp>
    </p:spTree>
    <p:extLst>
      <p:ext uri="{BB962C8B-B14F-4D97-AF65-F5344CB8AC3E}">
        <p14:creationId xmlns:p14="http://schemas.microsoft.com/office/powerpoint/2010/main" val="988880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657600" y="0"/>
            <a:ext cx="10744201"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76676" y="38100"/>
            <a:ext cx="10515600" cy="1754326"/>
          </a:xfrm>
          <a:prstGeom prst="rect">
            <a:avLst/>
          </a:prstGeom>
        </p:spPr>
        <p:txBody>
          <a:bodyPr wrap="square">
            <a:spAutoFit/>
          </a:bodyPr>
          <a:lstStyle/>
          <a:p>
            <a:pPr algn="ctr">
              <a:lnSpc>
                <a:spcPct val="150000"/>
              </a:lnSpc>
            </a:pPr>
            <a:r>
              <a:rPr lang="vi-VN" sz="3600" b="1" u="sng" smtClean="0">
                <a:latin typeface="Arial" pitchFamily="34" charset="0"/>
                <a:cs typeface="Arial" pitchFamily="34" charset="0"/>
              </a:rPr>
              <a:t>NV2</a:t>
            </a:r>
            <a:r>
              <a:rPr lang="vi-VN" sz="3600" b="1">
                <a:latin typeface="Arial" pitchFamily="34" charset="0"/>
                <a:cs typeface="Arial" pitchFamily="34" charset="0"/>
              </a:rPr>
              <a:t>. Cách tìm hiểu những thông tin và yêu cầu cơ bản của từng nhóm nghề ở địa phương</a:t>
            </a:r>
            <a:endParaRPr lang="en-US" sz="3600" b="1">
              <a:latin typeface="Arial" pitchFamily="34" charset="0"/>
              <a:cs typeface="Arial" pitchFamily="34" charset="0"/>
            </a:endParaRPr>
          </a:p>
        </p:txBody>
      </p:sp>
      <p:sp>
        <p:nvSpPr>
          <p:cNvPr id="6" name="Rounded Rectangle 5"/>
          <p:cNvSpPr/>
          <p:nvPr/>
        </p:nvSpPr>
        <p:spPr>
          <a:xfrm>
            <a:off x="2024062" y="1792426"/>
            <a:ext cx="2971801" cy="914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3600" b="1" smtClean="0"/>
              <a:t>KẾT LUẬN</a:t>
            </a:r>
            <a:endParaRPr lang="en-US" sz="3600" b="1"/>
          </a:p>
        </p:txBody>
      </p:sp>
      <p:grpSp>
        <p:nvGrpSpPr>
          <p:cNvPr id="15" name="Group 14"/>
          <p:cNvGrpSpPr/>
          <p:nvPr/>
        </p:nvGrpSpPr>
        <p:grpSpPr>
          <a:xfrm>
            <a:off x="9524" y="2247900"/>
            <a:ext cx="17821275" cy="4406920"/>
            <a:chOff x="3124200" y="3543300"/>
            <a:chExt cx="14144625" cy="3721120"/>
          </a:xfrm>
        </p:grpSpPr>
        <p:sp>
          <p:nvSpPr>
            <p:cNvPr id="11" name="Snip Single Corner Rectangle 10"/>
            <p:cNvSpPr/>
            <p:nvPr/>
          </p:nvSpPr>
          <p:spPr>
            <a:xfrm>
              <a:off x="3124200" y="3543300"/>
              <a:ext cx="14020800" cy="3568720"/>
            </a:xfrm>
            <a:prstGeom prst="snip1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nip Single Corner Rectangle 12"/>
            <p:cNvSpPr/>
            <p:nvPr/>
          </p:nvSpPr>
          <p:spPr>
            <a:xfrm>
              <a:off x="3248025" y="3695700"/>
              <a:ext cx="14020800" cy="3568720"/>
            </a:xfrm>
            <a:prstGeom prst="snip1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81375" y="3695700"/>
              <a:ext cx="13754100" cy="3251324"/>
            </a:xfrm>
            <a:prstGeom prst="rect">
              <a:avLst/>
            </a:prstGeom>
          </p:spPr>
          <p:txBody>
            <a:bodyPr wrap="square">
              <a:spAutoFit/>
            </a:bodyPr>
            <a:lstStyle/>
            <a:p>
              <a:pPr>
                <a:lnSpc>
                  <a:spcPct val="150000"/>
                </a:lnSpc>
              </a:pPr>
              <a:r>
                <a:rPr lang="en-US" sz="4200" dirty="0" err="1">
                  <a:latin typeface="Arial" pitchFamily="34" charset="0"/>
                  <a:cs typeface="Arial" pitchFamily="34" charset="0"/>
                </a:rPr>
                <a:t>Có</a:t>
              </a:r>
              <a:r>
                <a:rPr lang="en-US" sz="4200" dirty="0">
                  <a:latin typeface="Arial" pitchFamily="34" charset="0"/>
                  <a:cs typeface="Arial" pitchFamily="34" charset="0"/>
                </a:rPr>
                <a:t> </a:t>
              </a:r>
              <a:r>
                <a:rPr lang="en-US" sz="4200" dirty="0" err="1">
                  <a:latin typeface="Arial" pitchFamily="34" charset="0"/>
                  <a:cs typeface="Arial" pitchFamily="34" charset="0"/>
                </a:rPr>
                <a:t>nhiều</a:t>
              </a:r>
              <a:r>
                <a:rPr lang="en-US" sz="4200" dirty="0">
                  <a:latin typeface="Arial" pitchFamily="34" charset="0"/>
                  <a:cs typeface="Arial" pitchFamily="34" charset="0"/>
                </a:rPr>
                <a:t> </a:t>
              </a:r>
              <a:r>
                <a:rPr lang="en-US" sz="4200" dirty="0" err="1">
                  <a:latin typeface="Arial" pitchFamily="34" charset="0"/>
                  <a:cs typeface="Arial" pitchFamily="34" charset="0"/>
                </a:rPr>
                <a:t>cách</a:t>
              </a:r>
              <a:r>
                <a:rPr lang="en-US" sz="4200" dirty="0">
                  <a:latin typeface="Arial" pitchFamily="34" charset="0"/>
                  <a:cs typeface="Arial" pitchFamily="34" charset="0"/>
                </a:rPr>
                <a:t> </a:t>
              </a:r>
              <a:r>
                <a:rPr lang="en-US" sz="4200" dirty="0" err="1">
                  <a:latin typeface="Arial" pitchFamily="34" charset="0"/>
                  <a:cs typeface="Arial" pitchFamily="34" charset="0"/>
                </a:rPr>
                <a:t>để</a:t>
              </a:r>
              <a:r>
                <a:rPr lang="en-US" sz="4200" dirty="0">
                  <a:latin typeface="Arial" pitchFamily="34" charset="0"/>
                  <a:cs typeface="Arial" pitchFamily="34" charset="0"/>
                </a:rPr>
                <a:t> </a:t>
              </a:r>
              <a:r>
                <a:rPr lang="en-US" sz="4200" dirty="0" err="1">
                  <a:latin typeface="Arial" pitchFamily="34" charset="0"/>
                  <a:cs typeface="Arial" pitchFamily="34" charset="0"/>
                </a:rPr>
                <a:t>thu</a:t>
              </a:r>
              <a:r>
                <a:rPr lang="en-US" sz="4200" dirty="0">
                  <a:latin typeface="Arial" pitchFamily="34" charset="0"/>
                  <a:cs typeface="Arial" pitchFamily="34" charset="0"/>
                </a:rPr>
                <a:t> </a:t>
              </a:r>
              <a:r>
                <a:rPr lang="en-US" sz="4200" dirty="0" err="1">
                  <a:latin typeface="Arial" pitchFamily="34" charset="0"/>
                  <a:cs typeface="Arial" pitchFamily="34" charset="0"/>
                </a:rPr>
                <a:t>thập</a:t>
              </a:r>
              <a:r>
                <a:rPr lang="en-US" sz="4200" dirty="0">
                  <a:latin typeface="Arial" pitchFamily="34" charset="0"/>
                  <a:cs typeface="Arial" pitchFamily="34" charset="0"/>
                </a:rPr>
                <a:t> </a:t>
              </a:r>
              <a:r>
                <a:rPr lang="en-US" sz="4200" dirty="0" err="1">
                  <a:latin typeface="Arial" pitchFamily="34" charset="0"/>
                  <a:cs typeface="Arial" pitchFamily="34" charset="0"/>
                </a:rPr>
                <a:t>được</a:t>
              </a:r>
              <a:r>
                <a:rPr lang="en-US" sz="4200" dirty="0">
                  <a:latin typeface="Arial" pitchFamily="34" charset="0"/>
                  <a:cs typeface="Arial" pitchFamily="34" charset="0"/>
                </a:rPr>
                <a:t> </a:t>
              </a:r>
              <a:r>
                <a:rPr lang="en-US" sz="4200" dirty="0" err="1">
                  <a:latin typeface="Arial" pitchFamily="34" charset="0"/>
                  <a:cs typeface="Arial" pitchFamily="34" charset="0"/>
                </a:rPr>
                <a:t>các</a:t>
              </a:r>
              <a:r>
                <a:rPr lang="en-US" sz="4200" dirty="0">
                  <a:latin typeface="Arial" pitchFamily="34" charset="0"/>
                  <a:cs typeface="Arial" pitchFamily="34" charset="0"/>
                </a:rPr>
                <a:t> </a:t>
              </a:r>
              <a:r>
                <a:rPr lang="en-US" sz="4200" dirty="0" err="1">
                  <a:latin typeface="Arial" pitchFamily="34" charset="0"/>
                  <a:cs typeface="Arial" pitchFamily="34" charset="0"/>
                </a:rPr>
                <a:t>thông</a:t>
              </a:r>
              <a:r>
                <a:rPr lang="en-US" sz="4200" dirty="0">
                  <a:latin typeface="Arial" pitchFamily="34" charset="0"/>
                  <a:cs typeface="Arial" pitchFamily="34" charset="0"/>
                </a:rPr>
                <a:t> tin </a:t>
              </a:r>
              <a:r>
                <a:rPr lang="en-US" sz="4200" dirty="0" err="1">
                  <a:latin typeface="Arial" pitchFamily="34" charset="0"/>
                  <a:cs typeface="Arial" pitchFamily="34" charset="0"/>
                </a:rPr>
                <a:t>nghề</a:t>
              </a:r>
              <a:r>
                <a:rPr lang="en-US" sz="4200" dirty="0">
                  <a:latin typeface="Arial" pitchFamily="34" charset="0"/>
                  <a:cs typeface="Arial" pitchFamily="34" charset="0"/>
                </a:rPr>
                <a:t> </a:t>
              </a:r>
              <a:r>
                <a:rPr lang="en-US" sz="4200" dirty="0" err="1">
                  <a:latin typeface="Arial" pitchFamily="34" charset="0"/>
                  <a:cs typeface="Arial" pitchFamily="34" charset="0"/>
                </a:rPr>
                <a:t>đang</a:t>
              </a:r>
              <a:r>
                <a:rPr lang="en-US" sz="4200" dirty="0">
                  <a:latin typeface="Arial" pitchFamily="34" charset="0"/>
                  <a:cs typeface="Arial" pitchFamily="34" charset="0"/>
                </a:rPr>
                <a:t> </a:t>
              </a:r>
              <a:r>
                <a:rPr lang="en-US" sz="4200" dirty="0" err="1">
                  <a:latin typeface="Arial" pitchFamily="34" charset="0"/>
                  <a:cs typeface="Arial" pitchFamily="34" charset="0"/>
                </a:rPr>
                <a:t>có</a:t>
              </a:r>
              <a:r>
                <a:rPr lang="en-US" sz="4200" dirty="0">
                  <a:latin typeface="Arial" pitchFamily="34" charset="0"/>
                  <a:cs typeface="Arial" pitchFamily="34" charset="0"/>
                </a:rPr>
                <a:t> ở </a:t>
              </a:r>
              <a:r>
                <a:rPr lang="en-US" sz="4200" dirty="0" err="1">
                  <a:latin typeface="Arial" pitchFamily="34" charset="0"/>
                  <a:cs typeface="Arial" pitchFamily="34" charset="0"/>
                </a:rPr>
                <a:t>địa</a:t>
              </a:r>
              <a:r>
                <a:rPr lang="en-US" sz="4200" dirty="0">
                  <a:latin typeface="Arial" pitchFamily="34" charset="0"/>
                  <a:cs typeface="Arial" pitchFamily="34" charset="0"/>
                </a:rPr>
                <a:t> </a:t>
              </a:r>
              <a:r>
                <a:rPr lang="en-US" sz="4200" dirty="0" err="1">
                  <a:latin typeface="Arial" pitchFamily="34" charset="0"/>
                  <a:cs typeface="Arial" pitchFamily="34" charset="0"/>
                </a:rPr>
                <a:t>phương</a:t>
              </a:r>
              <a:r>
                <a:rPr lang="en-US" sz="4200" dirty="0">
                  <a:latin typeface="Arial" pitchFamily="34" charset="0"/>
                  <a:cs typeface="Arial" pitchFamily="34" charset="0"/>
                </a:rPr>
                <a:t> </a:t>
              </a:r>
              <a:r>
                <a:rPr lang="en-US" sz="4200" dirty="0" err="1">
                  <a:latin typeface="Arial" pitchFamily="34" charset="0"/>
                  <a:cs typeface="Arial" pitchFamily="34" charset="0"/>
                </a:rPr>
                <a:t>như</a:t>
              </a:r>
              <a:r>
                <a:rPr lang="en-US" sz="4200" dirty="0">
                  <a:latin typeface="Arial" pitchFamily="34" charset="0"/>
                  <a:cs typeface="Arial" pitchFamily="34" charset="0"/>
                </a:rPr>
                <a:t> </a:t>
              </a:r>
              <a:r>
                <a:rPr lang="en-US" sz="4200" dirty="0" err="1">
                  <a:latin typeface="Arial" pitchFamily="34" charset="0"/>
                  <a:cs typeface="Arial" pitchFamily="34" charset="0"/>
                </a:rPr>
                <a:t>quan</a:t>
              </a:r>
              <a:r>
                <a:rPr lang="en-US" sz="4200" dirty="0">
                  <a:latin typeface="Arial" pitchFamily="34" charset="0"/>
                  <a:cs typeface="Arial" pitchFamily="34" charset="0"/>
                </a:rPr>
                <a:t> </a:t>
              </a:r>
              <a:r>
                <a:rPr lang="en-US" sz="4200" dirty="0" err="1">
                  <a:latin typeface="Arial" pitchFamily="34" charset="0"/>
                  <a:cs typeface="Arial" pitchFamily="34" charset="0"/>
                </a:rPr>
                <a:t>sát</a:t>
              </a:r>
              <a:r>
                <a:rPr lang="en-US" sz="4200" dirty="0">
                  <a:latin typeface="Arial" pitchFamily="34" charset="0"/>
                  <a:cs typeface="Arial" pitchFamily="34" charset="0"/>
                </a:rPr>
                <a:t>, </a:t>
              </a:r>
              <a:r>
                <a:rPr lang="en-US" sz="4200" dirty="0" err="1">
                  <a:latin typeface="Arial" pitchFamily="34" charset="0"/>
                  <a:cs typeface="Arial" pitchFamily="34" charset="0"/>
                </a:rPr>
                <a:t>tìm</a:t>
              </a:r>
              <a:r>
                <a:rPr lang="en-US" sz="4200" dirty="0">
                  <a:latin typeface="Arial" pitchFamily="34" charset="0"/>
                  <a:cs typeface="Arial" pitchFamily="34" charset="0"/>
                </a:rPr>
                <a:t> </a:t>
              </a:r>
              <a:r>
                <a:rPr lang="en-US" sz="4200" dirty="0" err="1">
                  <a:latin typeface="Arial" pitchFamily="34" charset="0"/>
                  <a:cs typeface="Arial" pitchFamily="34" charset="0"/>
                </a:rPr>
                <a:t>đọc</a:t>
              </a:r>
              <a:r>
                <a:rPr lang="en-US" sz="4200" dirty="0">
                  <a:latin typeface="Arial" pitchFamily="34" charset="0"/>
                  <a:cs typeface="Arial" pitchFamily="34" charset="0"/>
                </a:rPr>
                <a:t> </a:t>
              </a:r>
              <a:r>
                <a:rPr lang="en-US" sz="4200" dirty="0" err="1">
                  <a:latin typeface="Arial" pitchFamily="34" charset="0"/>
                  <a:cs typeface="Arial" pitchFamily="34" charset="0"/>
                </a:rPr>
                <a:t>tư</a:t>
              </a:r>
              <a:r>
                <a:rPr lang="en-US" sz="4200" dirty="0">
                  <a:latin typeface="Arial" pitchFamily="34" charset="0"/>
                  <a:cs typeface="Arial" pitchFamily="34" charset="0"/>
                </a:rPr>
                <a:t> </a:t>
              </a:r>
              <a:r>
                <a:rPr lang="en-US" sz="4200" dirty="0" err="1">
                  <a:latin typeface="Arial" pitchFamily="34" charset="0"/>
                  <a:cs typeface="Arial" pitchFamily="34" charset="0"/>
                </a:rPr>
                <a:t>liệu</a:t>
              </a:r>
              <a:r>
                <a:rPr lang="en-US" sz="4200" dirty="0">
                  <a:latin typeface="Arial" pitchFamily="34" charset="0"/>
                  <a:cs typeface="Arial" pitchFamily="34" charset="0"/>
                </a:rPr>
                <a:t>, </a:t>
              </a:r>
              <a:r>
                <a:rPr lang="en-US" sz="4200" dirty="0" err="1">
                  <a:latin typeface="Arial" pitchFamily="34" charset="0"/>
                  <a:cs typeface="Arial" pitchFamily="34" charset="0"/>
                </a:rPr>
                <a:t>sách</a:t>
              </a:r>
              <a:r>
                <a:rPr lang="en-US" sz="4200" dirty="0">
                  <a:latin typeface="Arial" pitchFamily="34" charset="0"/>
                  <a:cs typeface="Arial" pitchFamily="34" charset="0"/>
                </a:rPr>
                <a:t> </a:t>
              </a:r>
              <a:r>
                <a:rPr lang="en-US" sz="4200" dirty="0" smtClean="0">
                  <a:latin typeface="Arial" pitchFamily="34" charset="0"/>
                  <a:cs typeface="Arial" pitchFamily="34" charset="0"/>
                </a:rPr>
                <a:t>b</a:t>
              </a:r>
              <a:r>
                <a:rPr lang="vi-VN" sz="4200" dirty="0">
                  <a:latin typeface="Arial" pitchFamily="34" charset="0"/>
                  <a:cs typeface="Arial" pitchFamily="34" charset="0"/>
                </a:rPr>
                <a:t>á</a:t>
              </a:r>
              <a:r>
                <a:rPr lang="en-US" sz="4200" dirty="0" smtClean="0">
                  <a:latin typeface="Arial" pitchFamily="34" charset="0"/>
                  <a:cs typeface="Arial" pitchFamily="34" charset="0"/>
                </a:rPr>
                <a:t>o</a:t>
              </a:r>
              <a:r>
                <a:rPr lang="en-US" sz="4200" dirty="0">
                  <a:latin typeface="Arial" pitchFamily="34" charset="0"/>
                  <a:cs typeface="Arial" pitchFamily="34" charset="0"/>
                </a:rPr>
                <a:t>, </a:t>
              </a:r>
              <a:r>
                <a:rPr lang="en-US" sz="4200" dirty="0" err="1">
                  <a:latin typeface="Arial" pitchFamily="34" charset="0"/>
                  <a:cs typeface="Arial" pitchFamily="34" charset="0"/>
                </a:rPr>
                <a:t>tra</a:t>
              </a:r>
              <a:r>
                <a:rPr lang="en-US" sz="4200" dirty="0">
                  <a:latin typeface="Arial" pitchFamily="34" charset="0"/>
                  <a:cs typeface="Arial" pitchFamily="34" charset="0"/>
                </a:rPr>
                <a:t> </a:t>
              </a:r>
              <a:r>
                <a:rPr lang="en-US" sz="4200" dirty="0" err="1">
                  <a:latin typeface="Arial" pitchFamily="34" charset="0"/>
                  <a:cs typeface="Arial" pitchFamily="34" charset="0"/>
                </a:rPr>
                <a:t>cứu</a:t>
              </a:r>
              <a:r>
                <a:rPr lang="en-US" sz="4200" dirty="0">
                  <a:latin typeface="Arial" pitchFamily="34" charset="0"/>
                  <a:cs typeface="Arial" pitchFamily="34" charset="0"/>
                </a:rPr>
                <a:t> </a:t>
              </a:r>
              <a:r>
                <a:rPr lang="en-US" sz="4200" dirty="0" err="1">
                  <a:latin typeface="Arial" pitchFamily="34" charset="0"/>
                  <a:cs typeface="Arial" pitchFamily="34" charset="0"/>
                </a:rPr>
                <a:t>trên</a:t>
              </a:r>
              <a:r>
                <a:rPr lang="en-US" sz="4200" dirty="0">
                  <a:latin typeface="Arial" pitchFamily="34" charset="0"/>
                  <a:cs typeface="Arial" pitchFamily="34" charset="0"/>
                </a:rPr>
                <a:t> internet, </a:t>
              </a:r>
              <a:r>
                <a:rPr lang="en-US" sz="4200" dirty="0" err="1">
                  <a:latin typeface="Arial" pitchFamily="34" charset="0"/>
                  <a:cs typeface="Arial" pitchFamily="34" charset="0"/>
                </a:rPr>
                <a:t>phỏng</a:t>
              </a:r>
              <a:r>
                <a:rPr lang="en-US" sz="4200" dirty="0">
                  <a:latin typeface="Arial" pitchFamily="34" charset="0"/>
                  <a:cs typeface="Arial" pitchFamily="34" charset="0"/>
                </a:rPr>
                <a:t> </a:t>
              </a:r>
              <a:r>
                <a:rPr lang="en-US" sz="4200" dirty="0" err="1">
                  <a:latin typeface="Arial" pitchFamily="34" charset="0"/>
                  <a:cs typeface="Arial" pitchFamily="34" charset="0"/>
                </a:rPr>
                <a:t>vấn</a:t>
              </a:r>
              <a:r>
                <a:rPr lang="en-US" sz="4200" dirty="0">
                  <a:latin typeface="Arial" pitchFamily="34" charset="0"/>
                  <a:cs typeface="Arial" pitchFamily="34" charset="0"/>
                </a:rPr>
                <a:t> </a:t>
              </a:r>
              <a:r>
                <a:rPr lang="en-US" sz="4200" dirty="0" err="1">
                  <a:latin typeface="Arial" pitchFamily="34" charset="0"/>
                  <a:cs typeface="Arial" pitchFamily="34" charset="0"/>
                </a:rPr>
                <a:t>người</a:t>
              </a:r>
              <a:r>
                <a:rPr lang="en-US" sz="4200" dirty="0">
                  <a:latin typeface="Arial" pitchFamily="34" charset="0"/>
                  <a:cs typeface="Arial" pitchFamily="34" charset="0"/>
                </a:rPr>
                <a:t> </a:t>
              </a:r>
              <a:r>
                <a:rPr lang="en-US" sz="4200" dirty="0" err="1">
                  <a:latin typeface="Arial" pitchFamily="34" charset="0"/>
                  <a:cs typeface="Arial" pitchFamily="34" charset="0"/>
                </a:rPr>
                <a:t>lao</a:t>
              </a:r>
              <a:r>
                <a:rPr lang="en-US" sz="4200" dirty="0">
                  <a:latin typeface="Arial" pitchFamily="34" charset="0"/>
                  <a:cs typeface="Arial" pitchFamily="34" charset="0"/>
                </a:rPr>
                <a:t> </a:t>
              </a:r>
              <a:r>
                <a:rPr lang="en-US" sz="4200" dirty="0" err="1">
                  <a:latin typeface="Arial" pitchFamily="34" charset="0"/>
                  <a:cs typeface="Arial" pitchFamily="34" charset="0"/>
                </a:rPr>
                <a:t>động</a:t>
              </a:r>
              <a:r>
                <a:rPr lang="en-US" sz="4200" dirty="0">
                  <a:latin typeface="Arial" pitchFamily="34" charset="0"/>
                  <a:cs typeface="Arial" pitchFamily="34" charset="0"/>
                </a:rPr>
                <a:t>, </a:t>
              </a:r>
              <a:r>
                <a:rPr lang="en-US" sz="4200" dirty="0" err="1">
                  <a:latin typeface="Arial" pitchFamily="34" charset="0"/>
                  <a:cs typeface="Arial" pitchFamily="34" charset="0"/>
                </a:rPr>
                <a:t>tham</a:t>
              </a:r>
              <a:r>
                <a:rPr lang="en-US" sz="4200" dirty="0">
                  <a:latin typeface="Arial" pitchFamily="34" charset="0"/>
                  <a:cs typeface="Arial" pitchFamily="34" charset="0"/>
                </a:rPr>
                <a:t> </a:t>
              </a:r>
              <a:r>
                <a:rPr lang="en-US" sz="4200" dirty="0" err="1">
                  <a:latin typeface="Arial" pitchFamily="34" charset="0"/>
                  <a:cs typeface="Arial" pitchFamily="34" charset="0"/>
                </a:rPr>
                <a:t>quan</a:t>
              </a:r>
              <a:r>
                <a:rPr lang="en-US" sz="4200" dirty="0">
                  <a:latin typeface="Arial" pitchFamily="34" charset="0"/>
                  <a:cs typeface="Arial" pitchFamily="34" charset="0"/>
                </a:rPr>
                <a:t> </a:t>
              </a:r>
              <a:r>
                <a:rPr lang="en-US" sz="4200" dirty="0" err="1">
                  <a:latin typeface="Arial" pitchFamily="34" charset="0"/>
                  <a:cs typeface="Arial" pitchFamily="34" charset="0"/>
                </a:rPr>
                <a:t>tìm</a:t>
              </a:r>
              <a:r>
                <a:rPr lang="en-US" sz="4200" dirty="0">
                  <a:latin typeface="Arial" pitchFamily="34" charset="0"/>
                  <a:cs typeface="Arial" pitchFamily="34" charset="0"/>
                </a:rPr>
                <a:t> </a:t>
              </a:r>
              <a:r>
                <a:rPr lang="en-US" sz="4200" dirty="0" err="1">
                  <a:latin typeface="Arial" pitchFamily="34" charset="0"/>
                  <a:cs typeface="Arial" pitchFamily="34" charset="0"/>
                </a:rPr>
                <a:t>hiểu</a:t>
              </a:r>
              <a:r>
                <a:rPr lang="en-US" sz="4200" dirty="0">
                  <a:latin typeface="Arial" pitchFamily="34" charset="0"/>
                  <a:cs typeface="Arial" pitchFamily="34" charset="0"/>
                </a:rPr>
                <a:t>, </a:t>
              </a:r>
              <a:r>
                <a:rPr lang="en-US" sz="4200" dirty="0" err="1">
                  <a:latin typeface="Arial" pitchFamily="34" charset="0"/>
                  <a:cs typeface="Arial" pitchFamily="34" charset="0"/>
                </a:rPr>
                <a:t>tham</a:t>
              </a:r>
              <a:r>
                <a:rPr lang="en-US" sz="4200" dirty="0">
                  <a:latin typeface="Arial" pitchFamily="34" charset="0"/>
                  <a:cs typeface="Arial" pitchFamily="34" charset="0"/>
                </a:rPr>
                <a:t> </a:t>
              </a:r>
              <a:r>
                <a:rPr lang="en-US" sz="4200" dirty="0" err="1">
                  <a:latin typeface="Arial" pitchFamily="34" charset="0"/>
                  <a:cs typeface="Arial" pitchFamily="34" charset="0"/>
                </a:rPr>
                <a:t>gia</a:t>
              </a:r>
              <a:r>
                <a:rPr lang="en-US" sz="4200" dirty="0">
                  <a:latin typeface="Arial" pitchFamily="34" charset="0"/>
                  <a:cs typeface="Arial" pitchFamily="34" charset="0"/>
                </a:rPr>
                <a:t> </a:t>
              </a:r>
              <a:r>
                <a:rPr lang="en-US" sz="4200" dirty="0" err="1">
                  <a:latin typeface="Arial" pitchFamily="34" charset="0"/>
                  <a:cs typeface="Arial" pitchFamily="34" charset="0"/>
                </a:rPr>
                <a:t>thực</a:t>
              </a:r>
              <a:r>
                <a:rPr lang="en-US" sz="4200" dirty="0">
                  <a:latin typeface="Arial" pitchFamily="34" charset="0"/>
                  <a:cs typeface="Arial" pitchFamily="34" charset="0"/>
                </a:rPr>
                <a:t> </a:t>
              </a:r>
              <a:r>
                <a:rPr lang="en-US" sz="4200" dirty="0" err="1">
                  <a:latin typeface="Arial" pitchFamily="34" charset="0"/>
                  <a:cs typeface="Arial" pitchFamily="34" charset="0"/>
                </a:rPr>
                <a:t>hiện</a:t>
              </a:r>
              <a:r>
                <a:rPr lang="en-US" sz="4200" dirty="0">
                  <a:latin typeface="Arial" pitchFamily="34" charset="0"/>
                  <a:cs typeface="Arial" pitchFamily="34" charset="0"/>
                </a:rPr>
                <a:t> </a:t>
              </a:r>
              <a:r>
                <a:rPr lang="en-US" sz="4200" dirty="0" err="1">
                  <a:latin typeface="Arial" pitchFamily="34" charset="0"/>
                  <a:cs typeface="Arial" pitchFamily="34" charset="0"/>
                </a:rPr>
                <a:t>một</a:t>
              </a:r>
              <a:r>
                <a:rPr lang="en-US" sz="4200" dirty="0">
                  <a:latin typeface="Arial" pitchFamily="34" charset="0"/>
                  <a:cs typeface="Arial" pitchFamily="34" charset="0"/>
                </a:rPr>
                <a:t> </a:t>
              </a:r>
              <a:r>
                <a:rPr lang="en-US" sz="4200" dirty="0" err="1">
                  <a:latin typeface="Arial" pitchFamily="34" charset="0"/>
                  <a:cs typeface="Arial" pitchFamily="34" charset="0"/>
                </a:rPr>
                <a:t>số</a:t>
              </a:r>
              <a:r>
                <a:rPr lang="en-US" sz="4200" dirty="0">
                  <a:latin typeface="Arial" pitchFamily="34" charset="0"/>
                  <a:cs typeface="Arial" pitchFamily="34" charset="0"/>
                </a:rPr>
                <a:t> </a:t>
              </a:r>
              <a:r>
                <a:rPr lang="en-US" sz="4200" dirty="0" err="1">
                  <a:latin typeface="Arial" pitchFamily="34" charset="0"/>
                  <a:cs typeface="Arial" pitchFamily="34" charset="0"/>
                </a:rPr>
                <a:t>hoạt</a:t>
              </a:r>
              <a:r>
                <a:rPr lang="en-US" sz="4200" dirty="0">
                  <a:latin typeface="Arial" pitchFamily="34" charset="0"/>
                  <a:cs typeface="Arial" pitchFamily="34" charset="0"/>
                </a:rPr>
                <a:t> </a:t>
              </a:r>
              <a:r>
                <a:rPr lang="en-US" sz="4200" dirty="0" err="1">
                  <a:latin typeface="Arial" pitchFamily="34" charset="0"/>
                  <a:cs typeface="Arial" pitchFamily="34" charset="0"/>
                </a:rPr>
                <a:t>động</a:t>
              </a:r>
              <a:r>
                <a:rPr lang="en-US" sz="4200" dirty="0">
                  <a:latin typeface="Arial" pitchFamily="34" charset="0"/>
                  <a:cs typeface="Arial" pitchFamily="34" charset="0"/>
                </a:rPr>
                <a:t> </a:t>
              </a:r>
              <a:r>
                <a:rPr lang="en-US" sz="4200" dirty="0" err="1">
                  <a:latin typeface="Arial" pitchFamily="34" charset="0"/>
                  <a:cs typeface="Arial" pitchFamily="34" charset="0"/>
                </a:rPr>
                <a:t>của</a:t>
              </a:r>
              <a:r>
                <a:rPr lang="en-US" sz="4200" dirty="0">
                  <a:latin typeface="Arial" pitchFamily="34" charset="0"/>
                  <a:cs typeface="Arial" pitchFamily="34" charset="0"/>
                </a:rPr>
                <a:t> </a:t>
              </a:r>
              <a:r>
                <a:rPr lang="en-US" sz="4200" dirty="0" err="1">
                  <a:latin typeface="Arial" pitchFamily="34" charset="0"/>
                  <a:cs typeface="Arial" pitchFamily="34" charset="0"/>
                </a:rPr>
                <a:t>nghề</a:t>
              </a:r>
              <a:r>
                <a:rPr lang="en-US" sz="4200" dirty="0">
                  <a:latin typeface="Arial" pitchFamily="34" charset="0"/>
                  <a:cs typeface="Arial" pitchFamily="34" charset="0"/>
                </a:rPr>
                <a:t>...</a:t>
              </a:r>
            </a:p>
          </p:txBody>
        </p:sp>
      </p:grpSp>
      <p:grpSp>
        <p:nvGrpSpPr>
          <p:cNvPr id="16" name="Group 15"/>
          <p:cNvGrpSpPr/>
          <p:nvPr/>
        </p:nvGrpSpPr>
        <p:grpSpPr>
          <a:xfrm>
            <a:off x="1" y="6985208"/>
            <a:ext cx="17830798" cy="2133600"/>
            <a:chOff x="3124200" y="3543300"/>
            <a:chExt cx="14144625" cy="3721120"/>
          </a:xfrm>
        </p:grpSpPr>
        <p:sp>
          <p:nvSpPr>
            <p:cNvPr id="17" name="Snip Single Corner Rectangle 16"/>
            <p:cNvSpPr/>
            <p:nvPr/>
          </p:nvSpPr>
          <p:spPr>
            <a:xfrm>
              <a:off x="3124200" y="3543300"/>
              <a:ext cx="14020800" cy="3568720"/>
            </a:xfrm>
            <a:prstGeom prst="snip1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nip Single Corner Rectangle 17"/>
            <p:cNvSpPr/>
            <p:nvPr/>
          </p:nvSpPr>
          <p:spPr>
            <a:xfrm>
              <a:off x="3248025" y="3695700"/>
              <a:ext cx="14020800" cy="3568720"/>
            </a:xfrm>
            <a:prstGeom prst="snip1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81375" y="3695699"/>
              <a:ext cx="13521504" cy="3333850"/>
            </a:xfrm>
            <a:prstGeom prst="rect">
              <a:avLst/>
            </a:prstGeom>
          </p:spPr>
          <p:txBody>
            <a:bodyPr wrap="square">
              <a:spAutoFit/>
            </a:bodyPr>
            <a:lstStyle/>
            <a:p>
              <a:pPr>
                <a:lnSpc>
                  <a:spcPct val="150000"/>
                </a:lnSpc>
              </a:pPr>
              <a:r>
                <a:rPr lang="vi-VN" sz="4200" dirty="0">
                  <a:latin typeface="Arial" pitchFamily="34" charset="0"/>
                  <a:cs typeface="Arial" pitchFamily="34" charset="0"/>
                </a:rPr>
                <a:t>Mỗi cách đều đem đến cho chúng ta những thông tin của nghề ở khía cạnh nhất định.</a:t>
              </a:r>
              <a:endParaRPr lang="en-US" sz="4200" dirty="0">
                <a:latin typeface="Arial" pitchFamily="34" charset="0"/>
                <a:cs typeface="Arial" pitchFamily="34" charset="0"/>
              </a:endParaRPr>
            </a:p>
          </p:txBody>
        </p:sp>
      </p:grpSp>
    </p:spTree>
    <p:extLst>
      <p:ext uri="{BB962C8B-B14F-4D97-AF65-F5344CB8AC3E}">
        <p14:creationId xmlns:p14="http://schemas.microsoft.com/office/powerpoint/2010/main" val="41056606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6096001" y="0"/>
            <a:ext cx="6324600"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638800" y="1409700"/>
            <a:ext cx="11125201"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76676" y="38100"/>
            <a:ext cx="10515600" cy="923330"/>
          </a:xfrm>
          <a:prstGeom prst="rect">
            <a:avLst/>
          </a:prstGeom>
        </p:spPr>
        <p:txBody>
          <a:bodyPr wrap="square">
            <a:spAutoFit/>
          </a:bodyPr>
          <a:lstStyle/>
          <a:p>
            <a:pPr algn="ctr">
              <a:lnSpc>
                <a:spcPct val="150000"/>
              </a:lnSpc>
            </a:pPr>
            <a:r>
              <a:rPr lang="vi-VN" sz="3600" b="1" u="sng" smtClean="0">
                <a:latin typeface="Arial" pitchFamily="34" charset="0"/>
                <a:cs typeface="Arial" pitchFamily="34" charset="0"/>
              </a:rPr>
              <a:t>NV3</a:t>
            </a:r>
            <a:r>
              <a:rPr lang="vi-VN" sz="3600" b="1" smtClean="0">
                <a:latin typeface="Arial" pitchFamily="34" charset="0"/>
                <a:cs typeface="Arial" pitchFamily="34" charset="0"/>
              </a:rPr>
              <a:t>. Phân tích ví dụ</a:t>
            </a:r>
            <a:endParaRPr lang="en-US" sz="3600" b="1">
              <a:latin typeface="Arial" pitchFamily="34" charset="0"/>
              <a:cs typeface="Arial" pitchFamily="34" charset="0"/>
            </a:endParaRPr>
          </a:p>
        </p:txBody>
      </p:sp>
      <p:grpSp>
        <p:nvGrpSpPr>
          <p:cNvPr id="10" name="Group 9"/>
          <p:cNvGrpSpPr/>
          <p:nvPr/>
        </p:nvGrpSpPr>
        <p:grpSpPr>
          <a:xfrm>
            <a:off x="1142999" y="1174780"/>
            <a:ext cx="15621002" cy="3663920"/>
            <a:chOff x="1285873" y="2147444"/>
            <a:chExt cx="15621002" cy="5251736"/>
          </a:xfrm>
        </p:grpSpPr>
        <p:sp>
          <p:nvSpPr>
            <p:cNvPr id="7" name="Rectangle 6"/>
            <p:cNvSpPr/>
            <p:nvPr/>
          </p:nvSpPr>
          <p:spPr>
            <a:xfrm>
              <a:off x="1285873" y="2463533"/>
              <a:ext cx="15621002" cy="4935647"/>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95423" y="2147444"/>
              <a:ext cx="14911387" cy="1028424"/>
            </a:xfrm>
            <a:prstGeom prst="rect">
              <a:avLst/>
            </a:prstGeom>
          </p:spPr>
          <p:txBody>
            <a:bodyPr wrap="square">
              <a:spAutoFit/>
            </a:bodyPr>
            <a:lstStyle/>
            <a:p>
              <a:pPr>
                <a:lnSpc>
                  <a:spcPct val="200000"/>
                </a:lnSpc>
              </a:pPr>
              <a:r>
                <a:rPr lang="vi-VN" sz="3600" i="1" smtClean="0">
                  <a:latin typeface="Arial" pitchFamily="34" charset="0"/>
                  <a:cs typeface="Arial" pitchFamily="34" charset="0"/>
                </a:rPr>
                <a:t>Quan sát hình ảnh và trả lời câu hỏi:</a:t>
              </a:r>
            </a:p>
          </p:txBody>
        </p:sp>
      </p:grpSp>
      <p:sp>
        <p:nvSpPr>
          <p:cNvPr id="12" name="Rectangle 11"/>
          <p:cNvSpPr/>
          <p:nvPr/>
        </p:nvSpPr>
        <p:spPr>
          <a:xfrm>
            <a:off x="1659733" y="2250080"/>
            <a:ext cx="14604203" cy="2585323"/>
          </a:xfrm>
          <a:prstGeom prst="rect">
            <a:avLst/>
          </a:prstGeom>
        </p:spPr>
        <p:txBody>
          <a:bodyPr wrap="square">
            <a:spAutoFit/>
          </a:bodyPr>
          <a:lstStyle/>
          <a:p>
            <a:pPr marL="571500" indent="-571500" algn="just">
              <a:lnSpc>
                <a:spcPct val="150000"/>
              </a:lnSpc>
              <a:buFont typeface="Wingdings" pitchFamily="2" charset="2"/>
              <a:buChar char="Ø"/>
            </a:pPr>
            <a:r>
              <a:rPr lang="vi-VN" sz="3600" i="1" smtClean="0">
                <a:latin typeface="Arial" pitchFamily="34" charset="0"/>
                <a:cs typeface="Arial" pitchFamily="34" charset="0"/>
              </a:rPr>
              <a:t>Từ </a:t>
            </a:r>
            <a:r>
              <a:rPr lang="vi-VN" sz="3600" i="1">
                <a:latin typeface="Arial" pitchFamily="34" charset="0"/>
                <a:cs typeface="Arial" pitchFamily="34" charset="0"/>
              </a:rPr>
              <a:t>hình ảnh này em liên tưởng đến nghề nào?</a:t>
            </a:r>
          </a:p>
          <a:p>
            <a:pPr marL="571500" indent="-571500" algn="just">
              <a:lnSpc>
                <a:spcPct val="150000"/>
              </a:lnSpc>
              <a:buFont typeface="Wingdings" pitchFamily="2" charset="2"/>
              <a:buChar char="Ø"/>
            </a:pPr>
            <a:r>
              <a:rPr lang="vi-VN" sz="3600" i="1" smtClean="0">
                <a:latin typeface="Arial" pitchFamily="34" charset="0"/>
                <a:cs typeface="Arial" pitchFamily="34" charset="0"/>
              </a:rPr>
              <a:t>Em </a:t>
            </a:r>
            <a:r>
              <a:rPr lang="vi-VN" sz="3600" i="1">
                <a:latin typeface="Arial" pitchFamily="34" charset="0"/>
                <a:cs typeface="Arial" pitchFamily="34" charset="0"/>
              </a:rPr>
              <a:t>hãy chỉ ra đối tượng lao động, phương tiện, dụng cụ lao động, điều kiện lao động của nghề </a:t>
            </a:r>
            <a:r>
              <a:rPr lang="vi-VN" sz="3600" i="1" smtClean="0">
                <a:latin typeface="Arial" pitchFamily="34" charset="0"/>
                <a:cs typeface="Arial" pitchFamily="34" charset="0"/>
              </a:rPr>
              <a:t>đó?</a:t>
            </a:r>
            <a:endParaRPr lang="vi-VN" sz="3600" i="1">
              <a:latin typeface="Arial" pitchFamily="34" charset="0"/>
              <a:cs typeface="Arial" pitchFamily="34" charset="0"/>
            </a:endParaRPr>
          </a:p>
        </p:txBody>
      </p:sp>
      <p:pic>
        <p:nvPicPr>
          <p:cNvPr id="11" name="Picture 10" descr="A picture containing person, device&#10;&#10;Description automatically generated"/>
          <p:cNvPicPr/>
          <p:nvPr/>
        </p:nvPicPr>
        <p:blipFill>
          <a:blip r:embed="rId3"/>
          <a:stretch>
            <a:fillRect/>
          </a:stretch>
        </p:blipFill>
        <p:spPr>
          <a:xfrm>
            <a:off x="4267201" y="5153025"/>
            <a:ext cx="7010400" cy="4486275"/>
          </a:xfrm>
          <a:prstGeom prst="rect">
            <a:avLst/>
          </a:prstGeom>
          <a:ln>
            <a:noFill/>
          </a:ln>
          <a:effectLst>
            <a:softEdge rad="112500"/>
          </a:effectLst>
        </p:spPr>
      </p:pic>
      <p:pic>
        <p:nvPicPr>
          <p:cNvPr id="13" name="Picture 12" descr="A picture containing person, clothing, standing, posing&#10;&#10;Description automatically generated"/>
          <p:cNvPicPr/>
          <p:nvPr/>
        </p:nvPicPr>
        <p:blipFill>
          <a:blip r:embed="rId4"/>
          <a:stretch>
            <a:fillRect/>
          </a:stretch>
        </p:blipFill>
        <p:spPr>
          <a:xfrm>
            <a:off x="11049001" y="5153025"/>
            <a:ext cx="5715000" cy="4486275"/>
          </a:xfrm>
          <a:prstGeom prst="rect">
            <a:avLst/>
          </a:prstGeom>
          <a:ln>
            <a:noFill/>
          </a:ln>
          <a:effectLst>
            <a:softEdge rad="112500"/>
          </a:effectLst>
        </p:spPr>
      </p:pic>
    </p:spTree>
    <p:extLst>
      <p:ext uri="{BB962C8B-B14F-4D97-AF65-F5344CB8AC3E}">
        <p14:creationId xmlns:p14="http://schemas.microsoft.com/office/powerpoint/2010/main" val="1498707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4" name="Rectangle 3"/>
          <p:cNvSpPr/>
          <p:nvPr/>
        </p:nvSpPr>
        <p:spPr>
          <a:xfrm>
            <a:off x="6096001" y="0"/>
            <a:ext cx="6324600"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48101" y="128885"/>
            <a:ext cx="10515600" cy="923330"/>
          </a:xfrm>
          <a:prstGeom prst="rect">
            <a:avLst/>
          </a:prstGeom>
        </p:spPr>
        <p:txBody>
          <a:bodyPr wrap="square">
            <a:spAutoFit/>
          </a:bodyPr>
          <a:lstStyle/>
          <a:p>
            <a:pPr algn="ctr">
              <a:lnSpc>
                <a:spcPct val="150000"/>
              </a:lnSpc>
            </a:pPr>
            <a:r>
              <a:rPr lang="vi-VN" sz="3600" b="1" u="sng" smtClean="0">
                <a:latin typeface="Arial" pitchFamily="34" charset="0"/>
                <a:cs typeface="Arial" pitchFamily="34" charset="0"/>
              </a:rPr>
              <a:t>NV3</a:t>
            </a:r>
            <a:r>
              <a:rPr lang="vi-VN" sz="3600" b="1" smtClean="0">
                <a:latin typeface="Arial" pitchFamily="34" charset="0"/>
                <a:cs typeface="Arial" pitchFamily="34" charset="0"/>
              </a:rPr>
              <a:t>. Phân tích ví dụ</a:t>
            </a:r>
            <a:endParaRPr lang="en-US" sz="3600" b="1">
              <a:latin typeface="Arial" pitchFamily="34" charset="0"/>
              <a:cs typeface="Arial" pitchFamily="34" charset="0"/>
            </a:endParaRPr>
          </a:p>
        </p:txBody>
      </p:sp>
      <p:grpSp>
        <p:nvGrpSpPr>
          <p:cNvPr id="8" name="Group 7"/>
          <p:cNvGrpSpPr/>
          <p:nvPr/>
        </p:nvGrpSpPr>
        <p:grpSpPr>
          <a:xfrm>
            <a:off x="1313861" y="1601326"/>
            <a:ext cx="15221539" cy="8342774"/>
            <a:chOff x="1219200" y="1485900"/>
            <a:chExt cx="15033741" cy="4495800"/>
          </a:xfrm>
        </p:grpSpPr>
        <p:sp>
          <p:nvSpPr>
            <p:cNvPr id="6" name="Rounded Rectangle 5"/>
            <p:cNvSpPr/>
            <p:nvPr/>
          </p:nvSpPr>
          <p:spPr>
            <a:xfrm>
              <a:off x="1219200" y="1485900"/>
              <a:ext cx="15033741" cy="449580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76165" y="1648005"/>
              <a:ext cx="13735168" cy="3727863"/>
            </a:xfrm>
            <a:prstGeom prst="rect">
              <a:avLst/>
            </a:prstGeom>
          </p:spPr>
          <p:txBody>
            <a:bodyPr wrap="square">
              <a:spAutoFit/>
            </a:bodyPr>
            <a:lstStyle/>
            <a:p>
              <a:pPr algn="just">
                <a:lnSpc>
                  <a:spcPct val="150000"/>
                </a:lnSpc>
              </a:pPr>
              <a:r>
                <a:rPr lang="vi-VN" sz="4300" i="1" dirty="0">
                  <a:solidFill>
                    <a:schemeClr val="bg2">
                      <a:lumMod val="10000"/>
                    </a:schemeClr>
                  </a:solidFill>
                  <a:latin typeface="Arial" pitchFamily="34" charset="0"/>
                  <a:cs typeface="Arial" pitchFamily="34" charset="0"/>
                </a:rPr>
                <a:t>T</a:t>
              </a:r>
              <a:r>
                <a:rPr lang="en-US" sz="4300" i="1" dirty="0" err="1" smtClean="0">
                  <a:solidFill>
                    <a:schemeClr val="bg2">
                      <a:lumMod val="10000"/>
                    </a:schemeClr>
                  </a:solidFill>
                  <a:latin typeface="Arial" pitchFamily="34" charset="0"/>
                  <a:cs typeface="Arial" pitchFamily="34" charset="0"/>
                </a:rPr>
                <a:t>hông</a:t>
              </a:r>
              <a:r>
                <a:rPr lang="en-US" sz="4300" i="1" dirty="0" smtClean="0">
                  <a:solidFill>
                    <a:schemeClr val="bg2">
                      <a:lumMod val="10000"/>
                    </a:schemeClr>
                  </a:solidFill>
                  <a:latin typeface="Arial" pitchFamily="34" charset="0"/>
                  <a:cs typeface="Arial" pitchFamily="34" charset="0"/>
                </a:rPr>
                <a:t> </a:t>
              </a:r>
              <a:r>
                <a:rPr lang="en-US" sz="4300" i="1" dirty="0">
                  <a:solidFill>
                    <a:schemeClr val="bg2">
                      <a:lumMod val="10000"/>
                    </a:schemeClr>
                  </a:solidFill>
                  <a:latin typeface="Arial" pitchFamily="34" charset="0"/>
                  <a:cs typeface="Arial" pitchFamily="34" charset="0"/>
                </a:rPr>
                <a:t>qua </a:t>
              </a:r>
              <a:r>
                <a:rPr lang="en-US" sz="4300" i="1" dirty="0" err="1">
                  <a:solidFill>
                    <a:schemeClr val="bg2">
                      <a:lumMod val="10000"/>
                    </a:schemeClr>
                  </a:solidFill>
                  <a:latin typeface="Arial" pitchFamily="34" charset="0"/>
                  <a:cs typeface="Arial" pitchFamily="34" charset="0"/>
                </a:rPr>
                <a:t>hình</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ảnh</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giúp</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chúng</a:t>
              </a:r>
              <a:r>
                <a:rPr lang="en-US" sz="4300" i="1" dirty="0">
                  <a:solidFill>
                    <a:schemeClr val="bg2">
                      <a:lumMod val="10000"/>
                    </a:schemeClr>
                  </a:solidFill>
                  <a:latin typeface="Arial" pitchFamily="34" charset="0"/>
                  <a:cs typeface="Arial" pitchFamily="34" charset="0"/>
                </a:rPr>
                <a:t> ta </a:t>
              </a:r>
              <a:r>
                <a:rPr lang="en-US" sz="4300" i="1" dirty="0" err="1">
                  <a:solidFill>
                    <a:schemeClr val="bg2">
                      <a:lumMod val="10000"/>
                    </a:schemeClr>
                  </a:solidFill>
                  <a:latin typeface="Arial" pitchFamily="34" charset="0"/>
                  <a:cs typeface="Arial" pitchFamily="34" charset="0"/>
                </a:rPr>
                <a:t>nhận</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diện</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được</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nghề</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đối</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tượng</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lao</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động</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phương</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tiện</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dụng</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cụ</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lao</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động</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điều</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kiện</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lao</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động</a:t>
              </a:r>
              <a:r>
                <a:rPr lang="en-US" sz="4300" i="1" dirty="0">
                  <a:solidFill>
                    <a:schemeClr val="bg2">
                      <a:lumMod val="10000"/>
                    </a:schemeClr>
                  </a:solidFill>
                  <a:latin typeface="Arial" pitchFamily="34" charset="0"/>
                  <a:cs typeface="Arial" pitchFamily="34" charset="0"/>
                </a:rPr>
                <a:t>,...</a:t>
              </a:r>
              <a:r>
                <a:rPr lang="en-US" sz="4300" i="1" dirty="0" err="1">
                  <a:solidFill>
                    <a:schemeClr val="bg2">
                      <a:lumMod val="10000"/>
                    </a:schemeClr>
                  </a:solidFill>
                  <a:latin typeface="Arial" pitchFamily="34" charset="0"/>
                  <a:cs typeface="Arial" pitchFamily="34" charset="0"/>
                </a:rPr>
                <a:t>nhưng</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chưa</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thể</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giúp</a:t>
              </a:r>
              <a:r>
                <a:rPr lang="en-US" sz="4300" i="1" dirty="0">
                  <a:solidFill>
                    <a:schemeClr val="bg2">
                      <a:lumMod val="10000"/>
                    </a:schemeClr>
                  </a:solidFill>
                  <a:latin typeface="Arial" pitchFamily="34" charset="0"/>
                  <a:cs typeface="Arial" pitchFamily="34" charset="0"/>
                </a:rPr>
                <a:t> ta </a:t>
              </a:r>
              <a:r>
                <a:rPr lang="en-US" sz="4300" i="1" dirty="0" err="1">
                  <a:solidFill>
                    <a:schemeClr val="bg2">
                      <a:lumMod val="10000"/>
                    </a:schemeClr>
                  </a:solidFill>
                  <a:latin typeface="Arial" pitchFamily="34" charset="0"/>
                  <a:cs typeface="Arial" pitchFamily="34" charset="0"/>
                </a:rPr>
                <a:t>có</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được</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đẩy</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đủ</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các</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thông</a:t>
              </a:r>
              <a:r>
                <a:rPr lang="en-US" sz="4300" i="1" dirty="0">
                  <a:solidFill>
                    <a:schemeClr val="bg2">
                      <a:lumMod val="10000"/>
                    </a:schemeClr>
                  </a:solidFill>
                  <a:latin typeface="Arial" pitchFamily="34" charset="0"/>
                  <a:cs typeface="Arial" pitchFamily="34" charset="0"/>
                </a:rPr>
                <a:t> tin </a:t>
              </a:r>
              <a:r>
                <a:rPr lang="en-US" sz="4300" i="1" dirty="0" err="1">
                  <a:solidFill>
                    <a:schemeClr val="bg2">
                      <a:lumMod val="10000"/>
                    </a:schemeClr>
                  </a:solidFill>
                  <a:latin typeface="Arial" pitchFamily="34" charset="0"/>
                  <a:cs typeface="Arial" pitchFamily="34" charset="0"/>
                </a:rPr>
                <a:t>về</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hoạt</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động</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thực</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tế</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của</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nghề</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về</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yêu</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cấu</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phẩm</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chất</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năng</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lực</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của</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người</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lao</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động</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và</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những</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điểu</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kiện</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đảm</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bảo</a:t>
              </a:r>
              <a:r>
                <a:rPr lang="en-US" sz="4300" i="1" dirty="0">
                  <a:solidFill>
                    <a:schemeClr val="bg2">
                      <a:lumMod val="10000"/>
                    </a:schemeClr>
                  </a:solidFill>
                  <a:latin typeface="Arial" pitchFamily="34" charset="0"/>
                  <a:cs typeface="Arial" pitchFamily="34" charset="0"/>
                </a:rPr>
                <a:t> an </a:t>
              </a:r>
              <a:r>
                <a:rPr lang="en-US" sz="4300" i="1" dirty="0" err="1">
                  <a:solidFill>
                    <a:schemeClr val="bg2">
                      <a:lumMod val="10000"/>
                    </a:schemeClr>
                  </a:solidFill>
                  <a:latin typeface="Arial" pitchFamily="34" charset="0"/>
                  <a:cs typeface="Arial" pitchFamily="34" charset="0"/>
                </a:rPr>
                <a:t>toàn</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sức</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khoẻ</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nghề</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nghiệp</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trong</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từng</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nhóm</a:t>
              </a:r>
              <a:r>
                <a:rPr lang="en-US" sz="4300" i="1" dirty="0">
                  <a:solidFill>
                    <a:schemeClr val="bg2">
                      <a:lumMod val="10000"/>
                    </a:schemeClr>
                  </a:solidFill>
                  <a:latin typeface="Arial" pitchFamily="34" charset="0"/>
                  <a:cs typeface="Arial" pitchFamily="34" charset="0"/>
                </a:rPr>
                <a:t> </a:t>
              </a:r>
              <a:r>
                <a:rPr lang="en-US" sz="4300" i="1" dirty="0" err="1">
                  <a:solidFill>
                    <a:schemeClr val="bg2">
                      <a:lumMod val="10000"/>
                    </a:schemeClr>
                  </a:solidFill>
                  <a:latin typeface="Arial" pitchFamily="34" charset="0"/>
                  <a:cs typeface="Arial" pitchFamily="34" charset="0"/>
                </a:rPr>
                <a:t>nghề</a:t>
              </a:r>
              <a:r>
                <a:rPr lang="en-US" sz="4300" i="1" dirty="0">
                  <a:solidFill>
                    <a:schemeClr val="bg2">
                      <a:lumMod val="10000"/>
                    </a:schemeClr>
                  </a:solidFill>
                  <a:latin typeface="Arial" pitchFamily="34" charset="0"/>
                  <a:cs typeface="Arial" pitchFamily="34" charset="0"/>
                </a:rPr>
                <a:t>.</a:t>
              </a:r>
              <a:endParaRPr lang="en-US" sz="4300" dirty="0">
                <a:solidFill>
                  <a:schemeClr val="bg2">
                    <a:lumMod val="10000"/>
                  </a:schemeClr>
                </a:solidFill>
                <a:latin typeface="Arial" pitchFamily="34" charset="0"/>
                <a:cs typeface="Arial" pitchFamily="34" charset="0"/>
              </a:endParaRPr>
            </a:p>
          </p:txBody>
        </p:sp>
      </p:grpSp>
    </p:spTree>
    <p:extLst>
      <p:ext uri="{BB962C8B-B14F-4D97-AF65-F5344CB8AC3E}">
        <p14:creationId xmlns:p14="http://schemas.microsoft.com/office/powerpoint/2010/main" val="3552982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grpSp>
        <p:nvGrpSpPr>
          <p:cNvPr id="6" name="Group 5"/>
          <p:cNvGrpSpPr/>
          <p:nvPr/>
        </p:nvGrpSpPr>
        <p:grpSpPr>
          <a:xfrm>
            <a:off x="2090734" y="2905125"/>
            <a:ext cx="14444666" cy="5791200"/>
            <a:chOff x="2466973" y="3390900"/>
            <a:chExt cx="13835063" cy="5791200"/>
          </a:xfrm>
        </p:grpSpPr>
        <p:sp>
          <p:nvSpPr>
            <p:cNvPr id="3" name="Curved Right Arrow 2"/>
            <p:cNvSpPr/>
            <p:nvPr/>
          </p:nvSpPr>
          <p:spPr>
            <a:xfrm>
              <a:off x="2466973" y="3468746"/>
              <a:ext cx="838200" cy="1371600"/>
            </a:xfrm>
            <a:prstGeom prst="curv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3429000" y="3390900"/>
              <a:ext cx="12873036" cy="5791200"/>
            </a:xfrm>
            <a:prstGeom prst="rect">
              <a:avLst/>
            </a:prstGeom>
            <a:solidFill>
              <a:srgbClr val="7030A0">
                <a:alpha val="62000"/>
              </a:srgb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5" name="Rectangle 4"/>
            <p:cNvSpPr/>
            <p:nvPr/>
          </p:nvSpPr>
          <p:spPr>
            <a:xfrm>
              <a:off x="3900487" y="3468746"/>
              <a:ext cx="11930062" cy="5460406"/>
            </a:xfrm>
            <a:prstGeom prst="rect">
              <a:avLst/>
            </a:prstGeom>
          </p:spPr>
          <p:txBody>
            <a:bodyPr wrap="square">
              <a:spAutoFit/>
            </a:bodyPr>
            <a:lstStyle/>
            <a:p>
              <a:pPr algn="just">
                <a:lnSpc>
                  <a:spcPct val="200000"/>
                </a:lnSpc>
              </a:pPr>
              <a:r>
                <a:rPr lang="en-US" sz="3600">
                  <a:solidFill>
                    <a:schemeClr val="bg1"/>
                  </a:solidFill>
                  <a:latin typeface="Arial" pitchFamily="34" charset="0"/>
                  <a:cs typeface="Arial" pitchFamily="34" charset="0"/>
                </a:rPr>
                <a:t>Để nắm và hiểu rõ các thông tin, đặc điểm về một nghề mà mình quan tâm, chúng ta cần phải kết hợp sử dụng nhiều cách tìm kiếm, thu thập thông tin khi tìm hiểu nghề như: phỏng vấn người lao động, tham gia và trải nghiệm các hoạt động của nghề…</a:t>
              </a:r>
            </a:p>
          </p:txBody>
        </p:sp>
      </p:grpSp>
      <p:grpSp>
        <p:nvGrpSpPr>
          <p:cNvPr id="9" name="Group 8"/>
          <p:cNvGrpSpPr/>
          <p:nvPr/>
        </p:nvGrpSpPr>
        <p:grpSpPr>
          <a:xfrm>
            <a:off x="7610236" y="1601559"/>
            <a:ext cx="4267200" cy="917123"/>
            <a:chOff x="7086600" y="1485899"/>
            <a:chExt cx="4267200" cy="917123"/>
          </a:xfrm>
        </p:grpSpPr>
        <p:sp>
          <p:nvSpPr>
            <p:cNvPr id="7" name="Freeform 5"/>
            <p:cNvSpPr/>
            <p:nvPr/>
          </p:nvSpPr>
          <p:spPr>
            <a:xfrm>
              <a:off x="7086600" y="1485899"/>
              <a:ext cx="4267200" cy="917123"/>
            </a:xfrm>
            <a:custGeom>
              <a:avLst/>
              <a:gdLst/>
              <a:ahLst/>
              <a:cxnLst/>
              <a:rect l="l" t="t" r="r" b="b"/>
              <a:pathLst>
                <a:path w="4291341" h="407051">
                  <a:moveTo>
                    <a:pt x="4291341" y="326"/>
                  </a:moveTo>
                  <a:cubicBezTo>
                    <a:pt x="4218528" y="0"/>
                    <a:pt x="4151107" y="38659"/>
                    <a:pt x="4114606" y="101663"/>
                  </a:cubicBezTo>
                  <a:cubicBezTo>
                    <a:pt x="4078105" y="164667"/>
                    <a:pt x="4078105" y="242385"/>
                    <a:pt x="4114606" y="305389"/>
                  </a:cubicBezTo>
                  <a:cubicBezTo>
                    <a:pt x="4151107" y="368393"/>
                    <a:pt x="4218528" y="407052"/>
                    <a:pt x="4291341"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7030A0"/>
            </a:solidFill>
          </p:spPr>
          <p:txBody>
            <a:bodyPr/>
            <a:lstStyle/>
            <a:p>
              <a:endParaRPr lang="en-US"/>
            </a:p>
          </p:txBody>
        </p:sp>
        <p:sp>
          <p:nvSpPr>
            <p:cNvPr id="8" name="TextBox 7"/>
            <p:cNvSpPr txBox="1"/>
            <p:nvPr/>
          </p:nvSpPr>
          <p:spPr>
            <a:xfrm>
              <a:off x="7761202" y="1590517"/>
              <a:ext cx="2775119" cy="707886"/>
            </a:xfrm>
            <a:prstGeom prst="rect">
              <a:avLst/>
            </a:prstGeom>
            <a:noFill/>
          </p:spPr>
          <p:txBody>
            <a:bodyPr wrap="none" rtlCol="0">
              <a:spAutoFit/>
            </a:bodyPr>
            <a:lstStyle/>
            <a:p>
              <a:r>
                <a:rPr lang="vi-VN" sz="4000" b="1" smtClean="0">
                  <a:solidFill>
                    <a:schemeClr val="bg1"/>
                  </a:solidFill>
                </a:rPr>
                <a:t>KẾT LUẬN</a:t>
              </a:r>
              <a:endParaRPr lang="en-US" sz="4000" b="1">
                <a:solidFill>
                  <a:schemeClr val="bg1"/>
                </a:solidFill>
              </a:endParaRPr>
            </a:p>
          </p:txBody>
        </p:sp>
      </p:grpSp>
    </p:spTree>
    <p:extLst>
      <p:ext uri="{BB962C8B-B14F-4D97-AF65-F5344CB8AC3E}">
        <p14:creationId xmlns:p14="http://schemas.microsoft.com/office/powerpoint/2010/main" val="3552982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9" y="19050"/>
            <a:ext cx="18254133" cy="10267950"/>
          </a:xfrm>
          <a:prstGeom prst="rect">
            <a:avLst/>
          </a:prstGeom>
        </p:spPr>
      </p:pic>
      <p:sp>
        <p:nvSpPr>
          <p:cNvPr id="4" name="Rounded Rectangle 3"/>
          <p:cNvSpPr/>
          <p:nvPr/>
        </p:nvSpPr>
        <p:spPr>
          <a:xfrm>
            <a:off x="6118222" y="723900"/>
            <a:ext cx="6131985" cy="990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4000" b="1" smtClean="0"/>
              <a:t>HƯỚNG DẪN VỀ NHÀ</a:t>
            </a:r>
            <a:endParaRPr lang="en-US" sz="4000" b="1"/>
          </a:p>
        </p:txBody>
      </p:sp>
      <p:grpSp>
        <p:nvGrpSpPr>
          <p:cNvPr id="7" name="Group 6"/>
          <p:cNvGrpSpPr/>
          <p:nvPr/>
        </p:nvGrpSpPr>
        <p:grpSpPr>
          <a:xfrm>
            <a:off x="2971800" y="2695575"/>
            <a:ext cx="10209743" cy="1247776"/>
            <a:chOff x="2858557" y="2676525"/>
            <a:chExt cx="9866842" cy="990600"/>
          </a:xfrm>
        </p:grpSpPr>
        <p:sp>
          <p:nvSpPr>
            <p:cNvPr id="5" name="Hexagon 4"/>
            <p:cNvSpPr/>
            <p:nvPr/>
          </p:nvSpPr>
          <p:spPr>
            <a:xfrm>
              <a:off x="2858557" y="2676525"/>
              <a:ext cx="1143000" cy="990600"/>
            </a:xfrm>
            <a:prstGeom prst="hex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4000" b="1" smtClean="0"/>
                <a:t>1</a:t>
              </a:r>
              <a:endParaRPr lang="en-US" b="1"/>
            </a:p>
          </p:txBody>
        </p:sp>
        <p:sp>
          <p:nvSpPr>
            <p:cNvPr id="6" name="Chevron 5"/>
            <p:cNvSpPr/>
            <p:nvPr/>
          </p:nvSpPr>
          <p:spPr>
            <a:xfrm>
              <a:off x="4001556" y="2676525"/>
              <a:ext cx="8723843" cy="990600"/>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4000" b="1" smtClean="0">
                  <a:solidFill>
                    <a:schemeClr val="tx1"/>
                  </a:solidFill>
                </a:rPr>
                <a:t>Ôn lại kiến thức đã học</a:t>
              </a:r>
              <a:endParaRPr lang="en-US" sz="4000" b="1">
                <a:solidFill>
                  <a:schemeClr val="tx1"/>
                </a:solidFill>
              </a:endParaRPr>
            </a:p>
          </p:txBody>
        </p:sp>
      </p:grpSp>
      <p:grpSp>
        <p:nvGrpSpPr>
          <p:cNvPr id="8" name="Group 7"/>
          <p:cNvGrpSpPr/>
          <p:nvPr/>
        </p:nvGrpSpPr>
        <p:grpSpPr>
          <a:xfrm>
            <a:off x="2971800" y="4657724"/>
            <a:ext cx="10209743" cy="1323975"/>
            <a:chOff x="2858557" y="2676525"/>
            <a:chExt cx="10209743" cy="990600"/>
          </a:xfrm>
        </p:grpSpPr>
        <p:sp>
          <p:nvSpPr>
            <p:cNvPr id="9" name="Hexagon 8"/>
            <p:cNvSpPr/>
            <p:nvPr/>
          </p:nvSpPr>
          <p:spPr>
            <a:xfrm>
              <a:off x="2858557" y="2676525"/>
              <a:ext cx="1143000" cy="990600"/>
            </a:xfrm>
            <a:prstGeom prst="hex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4000" b="1" smtClean="0"/>
                <a:t>2</a:t>
              </a:r>
              <a:endParaRPr lang="en-US" b="1"/>
            </a:p>
          </p:txBody>
        </p:sp>
        <p:sp>
          <p:nvSpPr>
            <p:cNvPr id="10" name="Chevron 9"/>
            <p:cNvSpPr/>
            <p:nvPr/>
          </p:nvSpPr>
          <p:spPr>
            <a:xfrm>
              <a:off x="4001556" y="2676525"/>
              <a:ext cx="9066744" cy="990600"/>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4000" b="1" smtClean="0">
                  <a:solidFill>
                    <a:schemeClr val="tx1"/>
                  </a:solidFill>
                </a:rPr>
                <a:t>Xem nội dung HĐ 3, 4 chủ đề 9</a:t>
              </a:r>
              <a:endParaRPr lang="en-US" sz="4000" b="1">
                <a:solidFill>
                  <a:schemeClr val="tx1"/>
                </a:solidFill>
              </a:endParaRPr>
            </a:p>
          </p:txBody>
        </p:sp>
      </p:grpSp>
      <p:pic>
        <p:nvPicPr>
          <p:cNvPr id="11"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4"/>
              </a:ext>
            </a:extLst>
          </a:blip>
          <a:srcRect/>
          <a:stretch>
            <a:fillRect/>
          </a:stretch>
        </p:blipFill>
        <p:spPr>
          <a:xfrm>
            <a:off x="12649200" y="3933826"/>
            <a:ext cx="5201792" cy="6343649"/>
          </a:xfrm>
          <a:prstGeom prst="rect">
            <a:avLst/>
          </a:prstGeom>
        </p:spPr>
      </p:pic>
    </p:spTree>
    <p:extLst>
      <p:ext uri="{BB962C8B-B14F-4D97-AF65-F5344CB8AC3E}">
        <p14:creationId xmlns:p14="http://schemas.microsoft.com/office/powerpoint/2010/main" val="2224124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576</Words>
  <Application>Microsoft Office PowerPoint</Application>
  <PresentationFormat>Custom</PresentationFormat>
  <Paragraphs>38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Admin</cp:lastModifiedBy>
  <cp:revision>25</cp:revision>
  <dcterms:created xsi:type="dcterms:W3CDTF">2006-08-16T00:00:00Z</dcterms:created>
  <dcterms:modified xsi:type="dcterms:W3CDTF">2024-01-17T04:07:36Z</dcterms:modified>
  <dc:identifier>DAFWkdJ14-s</dc:identifier>
</cp:coreProperties>
</file>